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7"/>
  </p:notesMasterIdLst>
  <p:sldIdLst>
    <p:sldId id="256" r:id="rId2"/>
    <p:sldId id="301" r:id="rId3"/>
    <p:sldId id="331" r:id="rId4"/>
    <p:sldId id="345" r:id="rId5"/>
    <p:sldId id="285" r:id="rId6"/>
    <p:sldId id="286" r:id="rId7"/>
    <p:sldId id="287" r:id="rId8"/>
    <p:sldId id="332" r:id="rId9"/>
    <p:sldId id="335" r:id="rId10"/>
    <p:sldId id="303" r:id="rId11"/>
    <p:sldId id="322" r:id="rId12"/>
    <p:sldId id="318" r:id="rId13"/>
    <p:sldId id="320" r:id="rId14"/>
    <p:sldId id="321" r:id="rId15"/>
    <p:sldId id="323" r:id="rId16"/>
    <p:sldId id="309" r:id="rId17"/>
    <p:sldId id="334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9" autoAdjust="0"/>
    <p:restoredTop sz="79228" autoAdjust="0"/>
  </p:normalViewPr>
  <p:slideViewPr>
    <p:cSldViewPr snapToGrid="0">
      <p:cViewPr>
        <p:scale>
          <a:sx n="68" d="100"/>
          <a:sy n="68" d="100"/>
        </p:scale>
        <p:origin x="1474" y="58"/>
      </p:cViewPr>
      <p:guideLst/>
    </p:cSldViewPr>
  </p:slideViewPr>
  <p:outlineViewPr>
    <p:cViewPr>
      <p:scale>
        <a:sx n="33" d="100"/>
        <a:sy n="33" d="100"/>
      </p:scale>
      <p:origin x="0" y="-51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D126B1-0C11-5442-BDBA-D9448FEE42EA}" type="doc">
      <dgm:prSet loTypeId="urn:microsoft.com/office/officeart/2005/8/layout/process5" loCatId="" qsTypeId="urn:microsoft.com/office/officeart/2005/8/quickstyle/3d1" qsCatId="3D" csTypeId="urn:microsoft.com/office/officeart/2005/8/colors/accent1_2" csCatId="accent1" phldr="1"/>
      <dgm:spPr/>
    </dgm:pt>
    <dgm:pt modelId="{C35EC19D-7C9B-D44D-AAA6-52763B7D9831}">
      <dgm:prSet phldrT="[Text]"/>
      <dgm:spPr/>
      <dgm:t>
        <a:bodyPr/>
        <a:lstStyle/>
        <a:p>
          <a:r>
            <a:rPr lang="en-US" dirty="0"/>
            <a:t>Count vectorize </a:t>
          </a:r>
        </a:p>
      </dgm:t>
    </dgm:pt>
    <dgm:pt modelId="{C6DD9555-1DB4-FA4F-99C9-A6997FD5CAEF}" type="parTrans" cxnId="{5B76755F-FE2C-5646-B56D-8B13E4AD2C32}">
      <dgm:prSet/>
      <dgm:spPr/>
      <dgm:t>
        <a:bodyPr/>
        <a:lstStyle/>
        <a:p>
          <a:endParaRPr lang="en-US"/>
        </a:p>
      </dgm:t>
    </dgm:pt>
    <dgm:pt modelId="{5B800B43-B97B-F54F-A983-76A34A1922FA}" type="sibTrans" cxnId="{5B76755F-FE2C-5646-B56D-8B13E4AD2C32}">
      <dgm:prSet/>
      <dgm:spPr/>
      <dgm:t>
        <a:bodyPr/>
        <a:lstStyle/>
        <a:p>
          <a:endParaRPr lang="en-US"/>
        </a:p>
      </dgm:t>
    </dgm:pt>
    <dgm:pt modelId="{98933DDA-8C2E-5843-8F16-6E40BED93102}">
      <dgm:prSet phldrT="[Text]"/>
      <dgm:spPr/>
      <dgm:t>
        <a:bodyPr/>
        <a:lstStyle/>
        <a:p>
          <a:r>
            <a:rPr lang="en-US" dirty="0"/>
            <a:t>Count # of times feature is in a  Negative or Positive reviews </a:t>
          </a:r>
        </a:p>
      </dgm:t>
    </dgm:pt>
    <dgm:pt modelId="{9A86F92C-9DAA-5B40-BD16-D9B5BE4071A3}" type="parTrans" cxnId="{385A9DC3-154F-9E4E-953E-8C3E3BEBB2E0}">
      <dgm:prSet/>
      <dgm:spPr/>
      <dgm:t>
        <a:bodyPr/>
        <a:lstStyle/>
        <a:p>
          <a:endParaRPr lang="en-US"/>
        </a:p>
      </dgm:t>
    </dgm:pt>
    <dgm:pt modelId="{B7E4C034-9DBF-5C49-84FE-6AADFB0599F8}" type="sibTrans" cxnId="{385A9DC3-154F-9E4E-953E-8C3E3BEBB2E0}">
      <dgm:prSet/>
      <dgm:spPr/>
      <dgm:t>
        <a:bodyPr/>
        <a:lstStyle/>
        <a:p>
          <a:endParaRPr lang="en-US"/>
        </a:p>
      </dgm:t>
    </dgm:pt>
    <dgm:pt modelId="{0F32C0F4-1C13-514F-A91E-C8D1248A376A}">
      <dgm:prSet/>
      <dgm:spPr/>
      <dgm:t>
        <a:bodyPr/>
        <a:lstStyle/>
        <a:p>
          <a:r>
            <a:rPr lang="en-US" dirty="0"/>
            <a:t>Calculate Positive Score</a:t>
          </a:r>
        </a:p>
      </dgm:t>
    </dgm:pt>
    <dgm:pt modelId="{36150EA0-8278-014A-B971-2AB6697F1BC1}" type="parTrans" cxnId="{2D17B43F-BF3D-BC45-8056-939370B49D0E}">
      <dgm:prSet/>
      <dgm:spPr/>
      <dgm:t>
        <a:bodyPr/>
        <a:lstStyle/>
        <a:p>
          <a:endParaRPr lang="en-US"/>
        </a:p>
      </dgm:t>
    </dgm:pt>
    <dgm:pt modelId="{AE0BB983-85F8-1647-AD35-34572E653431}" type="sibTrans" cxnId="{2D17B43F-BF3D-BC45-8056-939370B49D0E}">
      <dgm:prSet/>
      <dgm:spPr/>
      <dgm:t>
        <a:bodyPr/>
        <a:lstStyle/>
        <a:p>
          <a:endParaRPr lang="en-US"/>
        </a:p>
      </dgm:t>
    </dgm:pt>
    <dgm:pt modelId="{53743533-78AD-A544-9A68-E87D53208531}">
      <dgm:prSet/>
      <dgm:spPr/>
      <dgm:t>
        <a:bodyPr/>
        <a:lstStyle/>
        <a:p>
          <a:r>
            <a:rPr lang="en-US" dirty="0"/>
            <a:t>Remove Positive Scores between (0.4-0.6)</a:t>
          </a:r>
        </a:p>
      </dgm:t>
    </dgm:pt>
    <dgm:pt modelId="{A77141E1-4D17-424C-8672-E1FE3AC1AB26}" type="parTrans" cxnId="{C80E97B4-8A3C-6E4A-B320-9BF5018F4199}">
      <dgm:prSet/>
      <dgm:spPr/>
      <dgm:t>
        <a:bodyPr/>
        <a:lstStyle/>
        <a:p>
          <a:endParaRPr lang="en-US"/>
        </a:p>
      </dgm:t>
    </dgm:pt>
    <dgm:pt modelId="{26DA566B-1DFC-D14D-ADE0-BF52815A513B}" type="sibTrans" cxnId="{C80E97B4-8A3C-6E4A-B320-9BF5018F4199}">
      <dgm:prSet/>
      <dgm:spPr/>
      <dgm:t>
        <a:bodyPr/>
        <a:lstStyle/>
        <a:p>
          <a:endParaRPr lang="en-US"/>
        </a:p>
      </dgm:t>
    </dgm:pt>
    <dgm:pt modelId="{029F5931-8AA0-9147-BDD2-4E4980F5DC00}">
      <dgm:prSet/>
      <dgm:spPr/>
      <dgm:t>
        <a:bodyPr/>
        <a:lstStyle/>
        <a:p>
          <a:r>
            <a:rPr lang="en-US" dirty="0"/>
            <a:t>Calculate Polarity Score </a:t>
          </a:r>
        </a:p>
      </dgm:t>
    </dgm:pt>
    <dgm:pt modelId="{48FFA1F3-DCCF-0C42-AADC-9C49C39D5275}" type="parTrans" cxnId="{667F849F-D5BE-1F4F-9772-4FEC37B9C39B}">
      <dgm:prSet/>
      <dgm:spPr/>
      <dgm:t>
        <a:bodyPr/>
        <a:lstStyle/>
        <a:p>
          <a:endParaRPr lang="en-US"/>
        </a:p>
      </dgm:t>
    </dgm:pt>
    <dgm:pt modelId="{C57975E6-FE6B-6C4D-940C-B9E25BC7C4CF}" type="sibTrans" cxnId="{667F849F-D5BE-1F4F-9772-4FEC37B9C39B}">
      <dgm:prSet/>
      <dgm:spPr/>
      <dgm:t>
        <a:bodyPr/>
        <a:lstStyle/>
        <a:p>
          <a:endParaRPr lang="en-US"/>
        </a:p>
      </dgm:t>
    </dgm:pt>
    <dgm:pt modelId="{A3C9CE98-895B-DD48-9462-47378F916974}">
      <dgm:prSet/>
      <dgm:spPr/>
      <dgm:t>
        <a:bodyPr/>
        <a:lstStyle/>
        <a:p>
          <a:r>
            <a:rPr lang="en-US" dirty="0"/>
            <a:t>Lexicon created</a:t>
          </a:r>
        </a:p>
      </dgm:t>
    </dgm:pt>
    <dgm:pt modelId="{DBEF7E4E-908B-5748-A8F8-3B0393450940}" type="parTrans" cxnId="{723AD167-C658-DE47-AD4C-03E79BE50F1B}">
      <dgm:prSet/>
      <dgm:spPr/>
      <dgm:t>
        <a:bodyPr/>
        <a:lstStyle/>
        <a:p>
          <a:endParaRPr lang="en-US"/>
        </a:p>
      </dgm:t>
    </dgm:pt>
    <dgm:pt modelId="{91F01D5C-ADD0-8A49-91B3-0BB4D3C1D06F}" type="sibTrans" cxnId="{723AD167-C658-DE47-AD4C-03E79BE50F1B}">
      <dgm:prSet/>
      <dgm:spPr/>
      <dgm:t>
        <a:bodyPr/>
        <a:lstStyle/>
        <a:p>
          <a:endParaRPr lang="en-US"/>
        </a:p>
      </dgm:t>
    </dgm:pt>
    <dgm:pt modelId="{BCB6A983-32BF-A449-A1A9-01E7BAE27234}">
      <dgm:prSet phldrT="[Text]"/>
      <dgm:spPr/>
      <dgm:t>
        <a:bodyPr/>
        <a:lstStyle/>
        <a:p>
          <a:r>
            <a:rPr lang="en-US" dirty="0"/>
            <a:t>Positive and Negative review column</a:t>
          </a:r>
        </a:p>
      </dgm:t>
    </dgm:pt>
    <dgm:pt modelId="{757DE811-CCE9-C94B-8EF7-A5E06EDB85B3}" type="parTrans" cxnId="{8D462063-4363-B34D-B93E-B421ED34E67D}">
      <dgm:prSet/>
      <dgm:spPr/>
      <dgm:t>
        <a:bodyPr/>
        <a:lstStyle/>
        <a:p>
          <a:endParaRPr lang="en-US"/>
        </a:p>
      </dgm:t>
    </dgm:pt>
    <dgm:pt modelId="{93CE0A18-1976-3A45-8772-446A3ED15090}" type="sibTrans" cxnId="{8D462063-4363-B34D-B93E-B421ED34E67D}">
      <dgm:prSet/>
      <dgm:spPr/>
      <dgm:t>
        <a:bodyPr/>
        <a:lstStyle/>
        <a:p>
          <a:endParaRPr lang="en-US"/>
        </a:p>
      </dgm:t>
    </dgm:pt>
    <dgm:pt modelId="{06FBB56A-E11E-5C45-BC0F-000D0ACB6E65}">
      <dgm:prSet phldrT="[Text]"/>
      <dgm:spPr/>
      <dgm:t>
        <a:bodyPr/>
        <a:lstStyle/>
        <a:p>
          <a:r>
            <a:rPr lang="en-US" dirty="0"/>
            <a:t>Clean text Dataset</a:t>
          </a:r>
        </a:p>
      </dgm:t>
    </dgm:pt>
    <dgm:pt modelId="{D4496F27-6FB8-FE47-BD71-CF9B2DAE41FD}" type="sibTrans" cxnId="{72536D46-5F59-694B-B327-8A04EB4213C6}">
      <dgm:prSet/>
      <dgm:spPr/>
      <dgm:t>
        <a:bodyPr/>
        <a:lstStyle/>
        <a:p>
          <a:endParaRPr lang="en-US"/>
        </a:p>
      </dgm:t>
    </dgm:pt>
    <dgm:pt modelId="{AD9DD054-C6C0-844B-A9CC-F62A05D50FB8}" type="parTrans" cxnId="{72536D46-5F59-694B-B327-8A04EB4213C6}">
      <dgm:prSet/>
      <dgm:spPr/>
      <dgm:t>
        <a:bodyPr/>
        <a:lstStyle/>
        <a:p>
          <a:endParaRPr lang="en-US"/>
        </a:p>
      </dgm:t>
    </dgm:pt>
    <dgm:pt modelId="{D6D5841E-8D1B-8542-B283-F5FC390382C8}" type="pres">
      <dgm:prSet presAssocID="{E6D126B1-0C11-5442-BDBA-D9448FEE42EA}" presName="diagram" presStyleCnt="0">
        <dgm:presLayoutVars>
          <dgm:dir/>
          <dgm:resizeHandles val="exact"/>
        </dgm:presLayoutVars>
      </dgm:prSet>
      <dgm:spPr/>
    </dgm:pt>
    <dgm:pt modelId="{832EB727-D181-8D44-B4DE-F091CA5EEDC8}" type="pres">
      <dgm:prSet presAssocID="{06FBB56A-E11E-5C45-BC0F-000D0ACB6E65}" presName="node" presStyleLbl="node1" presStyleIdx="0" presStyleCnt="8">
        <dgm:presLayoutVars>
          <dgm:bulletEnabled val="1"/>
        </dgm:presLayoutVars>
      </dgm:prSet>
      <dgm:spPr/>
    </dgm:pt>
    <dgm:pt modelId="{9B3A295E-1487-6047-BFF2-D16956CD782D}" type="pres">
      <dgm:prSet presAssocID="{D4496F27-6FB8-FE47-BD71-CF9B2DAE41FD}" presName="sibTrans" presStyleLbl="sibTrans2D1" presStyleIdx="0" presStyleCnt="7"/>
      <dgm:spPr/>
    </dgm:pt>
    <dgm:pt modelId="{685D109E-5D61-3E4B-9F3E-B5D007C98C26}" type="pres">
      <dgm:prSet presAssocID="{D4496F27-6FB8-FE47-BD71-CF9B2DAE41FD}" presName="connectorText" presStyleLbl="sibTrans2D1" presStyleIdx="0" presStyleCnt="7"/>
      <dgm:spPr/>
    </dgm:pt>
    <dgm:pt modelId="{5E4C3A33-1AAC-6A4A-BE2B-EE62A9F31474}" type="pres">
      <dgm:prSet presAssocID="{BCB6A983-32BF-A449-A1A9-01E7BAE27234}" presName="node" presStyleLbl="node1" presStyleIdx="1" presStyleCnt="8">
        <dgm:presLayoutVars>
          <dgm:bulletEnabled val="1"/>
        </dgm:presLayoutVars>
      </dgm:prSet>
      <dgm:spPr/>
    </dgm:pt>
    <dgm:pt modelId="{E7F74DB1-C8E8-B248-90AB-807EEAC50197}" type="pres">
      <dgm:prSet presAssocID="{93CE0A18-1976-3A45-8772-446A3ED15090}" presName="sibTrans" presStyleLbl="sibTrans2D1" presStyleIdx="1" presStyleCnt="7"/>
      <dgm:spPr/>
    </dgm:pt>
    <dgm:pt modelId="{FF45B3E0-F47E-C246-A307-A1FB5A0180C1}" type="pres">
      <dgm:prSet presAssocID="{93CE0A18-1976-3A45-8772-446A3ED15090}" presName="connectorText" presStyleLbl="sibTrans2D1" presStyleIdx="1" presStyleCnt="7"/>
      <dgm:spPr/>
    </dgm:pt>
    <dgm:pt modelId="{8151B6C4-8F62-3048-A3B1-02DCA1D2B1EC}" type="pres">
      <dgm:prSet presAssocID="{C35EC19D-7C9B-D44D-AAA6-52763B7D9831}" presName="node" presStyleLbl="node1" presStyleIdx="2" presStyleCnt="8">
        <dgm:presLayoutVars>
          <dgm:bulletEnabled val="1"/>
        </dgm:presLayoutVars>
      </dgm:prSet>
      <dgm:spPr/>
    </dgm:pt>
    <dgm:pt modelId="{23589FC3-5A0E-144C-9D45-AE879FD23631}" type="pres">
      <dgm:prSet presAssocID="{5B800B43-B97B-F54F-A983-76A34A1922FA}" presName="sibTrans" presStyleLbl="sibTrans2D1" presStyleIdx="2" presStyleCnt="7"/>
      <dgm:spPr/>
    </dgm:pt>
    <dgm:pt modelId="{D7976D1C-9593-D443-9BFE-2F002E6E1C17}" type="pres">
      <dgm:prSet presAssocID="{5B800B43-B97B-F54F-A983-76A34A1922FA}" presName="connectorText" presStyleLbl="sibTrans2D1" presStyleIdx="2" presStyleCnt="7"/>
      <dgm:spPr/>
    </dgm:pt>
    <dgm:pt modelId="{4F6F9DAE-6B48-9545-9B21-282BE081BA82}" type="pres">
      <dgm:prSet presAssocID="{98933DDA-8C2E-5843-8F16-6E40BED93102}" presName="node" presStyleLbl="node1" presStyleIdx="3" presStyleCnt="8">
        <dgm:presLayoutVars>
          <dgm:bulletEnabled val="1"/>
        </dgm:presLayoutVars>
      </dgm:prSet>
      <dgm:spPr/>
    </dgm:pt>
    <dgm:pt modelId="{D770A5D3-A1D9-B54F-8C4F-AC80120D4D3F}" type="pres">
      <dgm:prSet presAssocID="{B7E4C034-9DBF-5C49-84FE-6AADFB0599F8}" presName="sibTrans" presStyleLbl="sibTrans2D1" presStyleIdx="3" presStyleCnt="7"/>
      <dgm:spPr/>
    </dgm:pt>
    <dgm:pt modelId="{8F3F7904-AF9A-2B43-9079-4AC37EAA7A3D}" type="pres">
      <dgm:prSet presAssocID="{B7E4C034-9DBF-5C49-84FE-6AADFB0599F8}" presName="connectorText" presStyleLbl="sibTrans2D1" presStyleIdx="3" presStyleCnt="7"/>
      <dgm:spPr/>
    </dgm:pt>
    <dgm:pt modelId="{86616F5D-7E8A-F44E-AC50-3CF8CE606851}" type="pres">
      <dgm:prSet presAssocID="{0F32C0F4-1C13-514F-A91E-C8D1248A376A}" presName="node" presStyleLbl="node1" presStyleIdx="4" presStyleCnt="8">
        <dgm:presLayoutVars>
          <dgm:bulletEnabled val="1"/>
        </dgm:presLayoutVars>
      </dgm:prSet>
      <dgm:spPr/>
    </dgm:pt>
    <dgm:pt modelId="{E78F7583-70AC-994C-9B90-70F64400060A}" type="pres">
      <dgm:prSet presAssocID="{AE0BB983-85F8-1647-AD35-34572E653431}" presName="sibTrans" presStyleLbl="sibTrans2D1" presStyleIdx="4" presStyleCnt="7"/>
      <dgm:spPr/>
    </dgm:pt>
    <dgm:pt modelId="{3D65F24D-8EC8-584E-8199-236512D6E42B}" type="pres">
      <dgm:prSet presAssocID="{AE0BB983-85F8-1647-AD35-34572E653431}" presName="connectorText" presStyleLbl="sibTrans2D1" presStyleIdx="4" presStyleCnt="7"/>
      <dgm:spPr/>
    </dgm:pt>
    <dgm:pt modelId="{A8B26D2C-D39D-E840-AF9D-BA97560BBDC7}" type="pres">
      <dgm:prSet presAssocID="{53743533-78AD-A544-9A68-E87D53208531}" presName="node" presStyleLbl="node1" presStyleIdx="5" presStyleCnt="8" custLinFactNeighborX="-938" custLinFactNeighborY="-781">
        <dgm:presLayoutVars>
          <dgm:bulletEnabled val="1"/>
        </dgm:presLayoutVars>
      </dgm:prSet>
      <dgm:spPr/>
    </dgm:pt>
    <dgm:pt modelId="{AA0C814B-F89F-5A42-A007-83922C8FDC1A}" type="pres">
      <dgm:prSet presAssocID="{26DA566B-1DFC-D14D-ADE0-BF52815A513B}" presName="sibTrans" presStyleLbl="sibTrans2D1" presStyleIdx="5" presStyleCnt="7"/>
      <dgm:spPr/>
    </dgm:pt>
    <dgm:pt modelId="{2A307287-EE9B-4947-A770-C5460223BBC8}" type="pres">
      <dgm:prSet presAssocID="{26DA566B-1DFC-D14D-ADE0-BF52815A513B}" presName="connectorText" presStyleLbl="sibTrans2D1" presStyleIdx="5" presStyleCnt="7"/>
      <dgm:spPr/>
    </dgm:pt>
    <dgm:pt modelId="{0F24CB7F-08B6-6A40-BE69-932C41351C8A}" type="pres">
      <dgm:prSet presAssocID="{029F5931-8AA0-9147-BDD2-4E4980F5DC00}" presName="node" presStyleLbl="node1" presStyleIdx="6" presStyleCnt="8">
        <dgm:presLayoutVars>
          <dgm:bulletEnabled val="1"/>
        </dgm:presLayoutVars>
      </dgm:prSet>
      <dgm:spPr/>
    </dgm:pt>
    <dgm:pt modelId="{8ED7FED0-F736-6C4D-9FB4-36D34B2CE4C6}" type="pres">
      <dgm:prSet presAssocID="{C57975E6-FE6B-6C4D-940C-B9E25BC7C4CF}" presName="sibTrans" presStyleLbl="sibTrans2D1" presStyleIdx="6" presStyleCnt="7"/>
      <dgm:spPr/>
    </dgm:pt>
    <dgm:pt modelId="{D5710D6A-9459-D94D-90B6-E40E37927787}" type="pres">
      <dgm:prSet presAssocID="{C57975E6-FE6B-6C4D-940C-B9E25BC7C4CF}" presName="connectorText" presStyleLbl="sibTrans2D1" presStyleIdx="6" presStyleCnt="7"/>
      <dgm:spPr/>
    </dgm:pt>
    <dgm:pt modelId="{F3D2F712-D9E5-4B40-B5E6-8AA51E7339FD}" type="pres">
      <dgm:prSet presAssocID="{A3C9CE98-895B-DD48-9462-47378F916974}" presName="node" presStyleLbl="node1" presStyleIdx="7" presStyleCnt="8">
        <dgm:presLayoutVars>
          <dgm:bulletEnabled val="1"/>
        </dgm:presLayoutVars>
      </dgm:prSet>
      <dgm:spPr/>
    </dgm:pt>
  </dgm:ptLst>
  <dgm:cxnLst>
    <dgm:cxn modelId="{19776B0A-4466-C44C-B22E-42EBDA2379D8}" type="presOf" srcId="{AE0BB983-85F8-1647-AD35-34572E653431}" destId="{E78F7583-70AC-994C-9B90-70F64400060A}" srcOrd="0" destOrd="0" presId="urn:microsoft.com/office/officeart/2005/8/layout/process5"/>
    <dgm:cxn modelId="{62F31C0C-8920-0A44-805F-BB825F4BA878}" type="presOf" srcId="{C57975E6-FE6B-6C4D-940C-B9E25BC7C4CF}" destId="{D5710D6A-9459-D94D-90B6-E40E37927787}" srcOrd="1" destOrd="0" presId="urn:microsoft.com/office/officeart/2005/8/layout/process5"/>
    <dgm:cxn modelId="{851FE912-F4C0-5845-83FF-80CA19932F57}" type="presOf" srcId="{06FBB56A-E11E-5C45-BC0F-000D0ACB6E65}" destId="{832EB727-D181-8D44-B4DE-F091CA5EEDC8}" srcOrd="0" destOrd="0" presId="urn:microsoft.com/office/officeart/2005/8/layout/process5"/>
    <dgm:cxn modelId="{312D3B24-070D-9345-B755-9CA36B741A3D}" type="presOf" srcId="{93CE0A18-1976-3A45-8772-446A3ED15090}" destId="{E7F74DB1-C8E8-B248-90AB-807EEAC50197}" srcOrd="0" destOrd="0" presId="urn:microsoft.com/office/officeart/2005/8/layout/process5"/>
    <dgm:cxn modelId="{B1D5CA24-A155-9A43-A4E5-8B735A12A175}" type="presOf" srcId="{0F32C0F4-1C13-514F-A91E-C8D1248A376A}" destId="{86616F5D-7E8A-F44E-AC50-3CF8CE606851}" srcOrd="0" destOrd="0" presId="urn:microsoft.com/office/officeart/2005/8/layout/process5"/>
    <dgm:cxn modelId="{24650D2E-E130-2E45-80CB-3CBBF8E4B5EA}" type="presOf" srcId="{D4496F27-6FB8-FE47-BD71-CF9B2DAE41FD}" destId="{685D109E-5D61-3E4B-9F3E-B5D007C98C26}" srcOrd="1" destOrd="0" presId="urn:microsoft.com/office/officeart/2005/8/layout/process5"/>
    <dgm:cxn modelId="{2D17B43F-BF3D-BC45-8056-939370B49D0E}" srcId="{E6D126B1-0C11-5442-BDBA-D9448FEE42EA}" destId="{0F32C0F4-1C13-514F-A91E-C8D1248A376A}" srcOrd="4" destOrd="0" parTransId="{36150EA0-8278-014A-B971-2AB6697F1BC1}" sibTransId="{AE0BB983-85F8-1647-AD35-34572E653431}"/>
    <dgm:cxn modelId="{5B76755F-FE2C-5646-B56D-8B13E4AD2C32}" srcId="{E6D126B1-0C11-5442-BDBA-D9448FEE42EA}" destId="{C35EC19D-7C9B-D44D-AAA6-52763B7D9831}" srcOrd="2" destOrd="0" parTransId="{C6DD9555-1DB4-FA4F-99C9-A6997FD5CAEF}" sibTransId="{5B800B43-B97B-F54F-A983-76A34A1922FA}"/>
    <dgm:cxn modelId="{A2F68F42-61CF-FF40-BB94-638245BBEAEC}" type="presOf" srcId="{A3C9CE98-895B-DD48-9462-47378F916974}" destId="{F3D2F712-D9E5-4B40-B5E6-8AA51E7339FD}" srcOrd="0" destOrd="0" presId="urn:microsoft.com/office/officeart/2005/8/layout/process5"/>
    <dgm:cxn modelId="{8D462063-4363-B34D-B93E-B421ED34E67D}" srcId="{E6D126B1-0C11-5442-BDBA-D9448FEE42EA}" destId="{BCB6A983-32BF-A449-A1A9-01E7BAE27234}" srcOrd="1" destOrd="0" parTransId="{757DE811-CCE9-C94B-8EF7-A5E06EDB85B3}" sibTransId="{93CE0A18-1976-3A45-8772-446A3ED15090}"/>
    <dgm:cxn modelId="{72536D46-5F59-694B-B327-8A04EB4213C6}" srcId="{E6D126B1-0C11-5442-BDBA-D9448FEE42EA}" destId="{06FBB56A-E11E-5C45-BC0F-000D0ACB6E65}" srcOrd="0" destOrd="0" parTransId="{AD9DD054-C6C0-844B-A9CC-F62A05D50FB8}" sibTransId="{D4496F27-6FB8-FE47-BD71-CF9B2DAE41FD}"/>
    <dgm:cxn modelId="{723AD167-C658-DE47-AD4C-03E79BE50F1B}" srcId="{E6D126B1-0C11-5442-BDBA-D9448FEE42EA}" destId="{A3C9CE98-895B-DD48-9462-47378F916974}" srcOrd="7" destOrd="0" parTransId="{DBEF7E4E-908B-5748-A8F8-3B0393450940}" sibTransId="{91F01D5C-ADD0-8A49-91B3-0BB4D3C1D06F}"/>
    <dgm:cxn modelId="{F349CE4F-7679-1A4A-881B-C7BD9A77E8E2}" type="presOf" srcId="{53743533-78AD-A544-9A68-E87D53208531}" destId="{A8B26D2C-D39D-E840-AF9D-BA97560BBDC7}" srcOrd="0" destOrd="0" presId="urn:microsoft.com/office/officeart/2005/8/layout/process5"/>
    <dgm:cxn modelId="{F154DA50-0156-4749-B03F-366D7FD72B25}" type="presOf" srcId="{B7E4C034-9DBF-5C49-84FE-6AADFB0599F8}" destId="{8F3F7904-AF9A-2B43-9079-4AC37EAA7A3D}" srcOrd="1" destOrd="0" presId="urn:microsoft.com/office/officeart/2005/8/layout/process5"/>
    <dgm:cxn modelId="{85A97C52-9DC4-604B-B579-34D5DDE80372}" type="presOf" srcId="{D4496F27-6FB8-FE47-BD71-CF9B2DAE41FD}" destId="{9B3A295E-1487-6047-BFF2-D16956CD782D}" srcOrd="0" destOrd="0" presId="urn:microsoft.com/office/officeart/2005/8/layout/process5"/>
    <dgm:cxn modelId="{BD109B7E-BD6F-284F-B6D5-F70EA5BFD43A}" type="presOf" srcId="{5B800B43-B97B-F54F-A983-76A34A1922FA}" destId="{D7976D1C-9593-D443-9BFE-2F002E6E1C17}" srcOrd="1" destOrd="0" presId="urn:microsoft.com/office/officeart/2005/8/layout/process5"/>
    <dgm:cxn modelId="{667F849F-D5BE-1F4F-9772-4FEC37B9C39B}" srcId="{E6D126B1-0C11-5442-BDBA-D9448FEE42EA}" destId="{029F5931-8AA0-9147-BDD2-4E4980F5DC00}" srcOrd="6" destOrd="0" parTransId="{48FFA1F3-DCCF-0C42-AADC-9C49C39D5275}" sibTransId="{C57975E6-FE6B-6C4D-940C-B9E25BC7C4CF}"/>
    <dgm:cxn modelId="{1D1F88A1-FA4C-8C45-B57B-D8E0F6F4A2FA}" type="presOf" srcId="{C35EC19D-7C9B-D44D-AAA6-52763B7D9831}" destId="{8151B6C4-8F62-3048-A3B1-02DCA1D2B1EC}" srcOrd="0" destOrd="0" presId="urn:microsoft.com/office/officeart/2005/8/layout/process5"/>
    <dgm:cxn modelId="{01F900A6-55E9-FE40-BEBE-F02F0F10C0C3}" type="presOf" srcId="{93CE0A18-1976-3A45-8772-446A3ED15090}" destId="{FF45B3E0-F47E-C246-A307-A1FB5A0180C1}" srcOrd="1" destOrd="0" presId="urn:microsoft.com/office/officeart/2005/8/layout/process5"/>
    <dgm:cxn modelId="{84DEE9AB-E9EA-7146-AA6C-BF391C50DC4F}" type="presOf" srcId="{B7E4C034-9DBF-5C49-84FE-6AADFB0599F8}" destId="{D770A5D3-A1D9-B54F-8C4F-AC80120D4D3F}" srcOrd="0" destOrd="0" presId="urn:microsoft.com/office/officeart/2005/8/layout/process5"/>
    <dgm:cxn modelId="{D0D62BB1-74A8-814F-AC9C-B297ACC7139D}" type="presOf" srcId="{BCB6A983-32BF-A449-A1A9-01E7BAE27234}" destId="{5E4C3A33-1AAC-6A4A-BE2B-EE62A9F31474}" srcOrd="0" destOrd="0" presId="urn:microsoft.com/office/officeart/2005/8/layout/process5"/>
    <dgm:cxn modelId="{C80E97B4-8A3C-6E4A-B320-9BF5018F4199}" srcId="{E6D126B1-0C11-5442-BDBA-D9448FEE42EA}" destId="{53743533-78AD-A544-9A68-E87D53208531}" srcOrd="5" destOrd="0" parTransId="{A77141E1-4D17-424C-8672-E1FE3AC1AB26}" sibTransId="{26DA566B-1DFC-D14D-ADE0-BF52815A513B}"/>
    <dgm:cxn modelId="{43A51DB5-3803-2F4B-9E4B-51F55B204ADF}" type="presOf" srcId="{029F5931-8AA0-9147-BDD2-4E4980F5DC00}" destId="{0F24CB7F-08B6-6A40-BE69-932C41351C8A}" srcOrd="0" destOrd="0" presId="urn:microsoft.com/office/officeart/2005/8/layout/process5"/>
    <dgm:cxn modelId="{385A9DC3-154F-9E4E-953E-8C3E3BEBB2E0}" srcId="{E6D126B1-0C11-5442-BDBA-D9448FEE42EA}" destId="{98933DDA-8C2E-5843-8F16-6E40BED93102}" srcOrd="3" destOrd="0" parTransId="{9A86F92C-9DAA-5B40-BD16-D9B5BE4071A3}" sibTransId="{B7E4C034-9DBF-5C49-84FE-6AADFB0599F8}"/>
    <dgm:cxn modelId="{0B8745C8-FEAE-3749-A8E3-0BCEBD5F3A4F}" type="presOf" srcId="{98933DDA-8C2E-5843-8F16-6E40BED93102}" destId="{4F6F9DAE-6B48-9545-9B21-282BE081BA82}" srcOrd="0" destOrd="0" presId="urn:microsoft.com/office/officeart/2005/8/layout/process5"/>
    <dgm:cxn modelId="{827690D5-F1AF-584C-ABED-6C62494E4B4A}" type="presOf" srcId="{5B800B43-B97B-F54F-A983-76A34A1922FA}" destId="{23589FC3-5A0E-144C-9D45-AE879FD23631}" srcOrd="0" destOrd="0" presId="urn:microsoft.com/office/officeart/2005/8/layout/process5"/>
    <dgm:cxn modelId="{F48841EA-925D-E44E-A51E-9A98181728AF}" type="presOf" srcId="{26DA566B-1DFC-D14D-ADE0-BF52815A513B}" destId="{AA0C814B-F89F-5A42-A007-83922C8FDC1A}" srcOrd="0" destOrd="0" presId="urn:microsoft.com/office/officeart/2005/8/layout/process5"/>
    <dgm:cxn modelId="{56EC8AF0-2F7E-C64E-907C-C6333805F9A8}" type="presOf" srcId="{AE0BB983-85F8-1647-AD35-34572E653431}" destId="{3D65F24D-8EC8-584E-8199-236512D6E42B}" srcOrd="1" destOrd="0" presId="urn:microsoft.com/office/officeart/2005/8/layout/process5"/>
    <dgm:cxn modelId="{C211C3F1-A890-2246-89D2-A6E709B8DF23}" type="presOf" srcId="{26DA566B-1DFC-D14D-ADE0-BF52815A513B}" destId="{2A307287-EE9B-4947-A770-C5460223BBC8}" srcOrd="1" destOrd="0" presId="urn:microsoft.com/office/officeart/2005/8/layout/process5"/>
    <dgm:cxn modelId="{EAA0F0F7-C55D-3E40-B3F0-61E736FB5030}" type="presOf" srcId="{E6D126B1-0C11-5442-BDBA-D9448FEE42EA}" destId="{D6D5841E-8D1B-8542-B283-F5FC390382C8}" srcOrd="0" destOrd="0" presId="urn:microsoft.com/office/officeart/2005/8/layout/process5"/>
    <dgm:cxn modelId="{F929A8FD-A3E9-E54C-A545-53E218FE1E5C}" type="presOf" srcId="{C57975E6-FE6B-6C4D-940C-B9E25BC7C4CF}" destId="{8ED7FED0-F736-6C4D-9FB4-36D34B2CE4C6}" srcOrd="0" destOrd="0" presId="urn:microsoft.com/office/officeart/2005/8/layout/process5"/>
    <dgm:cxn modelId="{FC516F87-D12F-4248-A213-8A1DF981A62C}" type="presParOf" srcId="{D6D5841E-8D1B-8542-B283-F5FC390382C8}" destId="{832EB727-D181-8D44-B4DE-F091CA5EEDC8}" srcOrd="0" destOrd="0" presId="urn:microsoft.com/office/officeart/2005/8/layout/process5"/>
    <dgm:cxn modelId="{06AA0FF4-892E-824D-8DC9-06CF1A1F4FC9}" type="presParOf" srcId="{D6D5841E-8D1B-8542-B283-F5FC390382C8}" destId="{9B3A295E-1487-6047-BFF2-D16956CD782D}" srcOrd="1" destOrd="0" presId="urn:microsoft.com/office/officeart/2005/8/layout/process5"/>
    <dgm:cxn modelId="{21A274E7-C734-A542-8214-983DF6643649}" type="presParOf" srcId="{9B3A295E-1487-6047-BFF2-D16956CD782D}" destId="{685D109E-5D61-3E4B-9F3E-B5D007C98C26}" srcOrd="0" destOrd="0" presId="urn:microsoft.com/office/officeart/2005/8/layout/process5"/>
    <dgm:cxn modelId="{6DA9B5D9-50BF-B142-B50A-67643B063FB5}" type="presParOf" srcId="{D6D5841E-8D1B-8542-B283-F5FC390382C8}" destId="{5E4C3A33-1AAC-6A4A-BE2B-EE62A9F31474}" srcOrd="2" destOrd="0" presId="urn:microsoft.com/office/officeart/2005/8/layout/process5"/>
    <dgm:cxn modelId="{1C521C90-4ED2-6940-8A46-E3ACB8F32426}" type="presParOf" srcId="{D6D5841E-8D1B-8542-B283-F5FC390382C8}" destId="{E7F74DB1-C8E8-B248-90AB-807EEAC50197}" srcOrd="3" destOrd="0" presId="urn:microsoft.com/office/officeart/2005/8/layout/process5"/>
    <dgm:cxn modelId="{054FA6C9-EF23-994A-9F68-A8132D3D5188}" type="presParOf" srcId="{E7F74DB1-C8E8-B248-90AB-807EEAC50197}" destId="{FF45B3E0-F47E-C246-A307-A1FB5A0180C1}" srcOrd="0" destOrd="0" presId="urn:microsoft.com/office/officeart/2005/8/layout/process5"/>
    <dgm:cxn modelId="{CB68466A-34DB-9F44-9A0F-A80DBC8424FF}" type="presParOf" srcId="{D6D5841E-8D1B-8542-B283-F5FC390382C8}" destId="{8151B6C4-8F62-3048-A3B1-02DCA1D2B1EC}" srcOrd="4" destOrd="0" presId="urn:microsoft.com/office/officeart/2005/8/layout/process5"/>
    <dgm:cxn modelId="{F704A448-51AC-364E-A35C-942CFFE1ABCC}" type="presParOf" srcId="{D6D5841E-8D1B-8542-B283-F5FC390382C8}" destId="{23589FC3-5A0E-144C-9D45-AE879FD23631}" srcOrd="5" destOrd="0" presId="urn:microsoft.com/office/officeart/2005/8/layout/process5"/>
    <dgm:cxn modelId="{585533E4-AC82-7547-8557-1870BE77BEB1}" type="presParOf" srcId="{23589FC3-5A0E-144C-9D45-AE879FD23631}" destId="{D7976D1C-9593-D443-9BFE-2F002E6E1C17}" srcOrd="0" destOrd="0" presId="urn:microsoft.com/office/officeart/2005/8/layout/process5"/>
    <dgm:cxn modelId="{A542A505-DC89-524E-8842-32891B960CF9}" type="presParOf" srcId="{D6D5841E-8D1B-8542-B283-F5FC390382C8}" destId="{4F6F9DAE-6B48-9545-9B21-282BE081BA82}" srcOrd="6" destOrd="0" presId="urn:microsoft.com/office/officeart/2005/8/layout/process5"/>
    <dgm:cxn modelId="{AE1C4BC0-FEC2-6F45-A278-C11EAC848AFD}" type="presParOf" srcId="{D6D5841E-8D1B-8542-B283-F5FC390382C8}" destId="{D770A5D3-A1D9-B54F-8C4F-AC80120D4D3F}" srcOrd="7" destOrd="0" presId="urn:microsoft.com/office/officeart/2005/8/layout/process5"/>
    <dgm:cxn modelId="{579B6295-31DD-924B-87C1-4C707AFC12C1}" type="presParOf" srcId="{D770A5D3-A1D9-B54F-8C4F-AC80120D4D3F}" destId="{8F3F7904-AF9A-2B43-9079-4AC37EAA7A3D}" srcOrd="0" destOrd="0" presId="urn:microsoft.com/office/officeart/2005/8/layout/process5"/>
    <dgm:cxn modelId="{D33DA5E6-9380-D54E-B36F-ECB0B53FDFFF}" type="presParOf" srcId="{D6D5841E-8D1B-8542-B283-F5FC390382C8}" destId="{86616F5D-7E8A-F44E-AC50-3CF8CE606851}" srcOrd="8" destOrd="0" presId="urn:microsoft.com/office/officeart/2005/8/layout/process5"/>
    <dgm:cxn modelId="{5AF43749-6E35-084C-8D73-8F2D04D7D882}" type="presParOf" srcId="{D6D5841E-8D1B-8542-B283-F5FC390382C8}" destId="{E78F7583-70AC-994C-9B90-70F64400060A}" srcOrd="9" destOrd="0" presId="urn:microsoft.com/office/officeart/2005/8/layout/process5"/>
    <dgm:cxn modelId="{B801FDC5-9C95-8C46-A42D-7F27578E1D02}" type="presParOf" srcId="{E78F7583-70AC-994C-9B90-70F64400060A}" destId="{3D65F24D-8EC8-584E-8199-236512D6E42B}" srcOrd="0" destOrd="0" presId="urn:microsoft.com/office/officeart/2005/8/layout/process5"/>
    <dgm:cxn modelId="{9D876C7B-476A-314B-9BF0-BDC7CA94A646}" type="presParOf" srcId="{D6D5841E-8D1B-8542-B283-F5FC390382C8}" destId="{A8B26D2C-D39D-E840-AF9D-BA97560BBDC7}" srcOrd="10" destOrd="0" presId="urn:microsoft.com/office/officeart/2005/8/layout/process5"/>
    <dgm:cxn modelId="{07AD107A-F6D0-8C44-ADFA-2B2C06CF5F70}" type="presParOf" srcId="{D6D5841E-8D1B-8542-B283-F5FC390382C8}" destId="{AA0C814B-F89F-5A42-A007-83922C8FDC1A}" srcOrd="11" destOrd="0" presId="urn:microsoft.com/office/officeart/2005/8/layout/process5"/>
    <dgm:cxn modelId="{0162B71D-806B-7546-8A34-0A0E529CCE1F}" type="presParOf" srcId="{AA0C814B-F89F-5A42-A007-83922C8FDC1A}" destId="{2A307287-EE9B-4947-A770-C5460223BBC8}" srcOrd="0" destOrd="0" presId="urn:microsoft.com/office/officeart/2005/8/layout/process5"/>
    <dgm:cxn modelId="{ABA23795-F2DA-BE4D-A8D4-D21AE8C8C0D8}" type="presParOf" srcId="{D6D5841E-8D1B-8542-B283-F5FC390382C8}" destId="{0F24CB7F-08B6-6A40-BE69-932C41351C8A}" srcOrd="12" destOrd="0" presId="urn:microsoft.com/office/officeart/2005/8/layout/process5"/>
    <dgm:cxn modelId="{AFEAE984-242A-DB4E-98FC-D8D124A2B6BC}" type="presParOf" srcId="{D6D5841E-8D1B-8542-B283-F5FC390382C8}" destId="{8ED7FED0-F736-6C4D-9FB4-36D34B2CE4C6}" srcOrd="13" destOrd="0" presId="urn:microsoft.com/office/officeart/2005/8/layout/process5"/>
    <dgm:cxn modelId="{F1EBFED2-540B-6F43-9580-F53E6490AAEF}" type="presParOf" srcId="{8ED7FED0-F736-6C4D-9FB4-36D34B2CE4C6}" destId="{D5710D6A-9459-D94D-90B6-E40E37927787}" srcOrd="0" destOrd="0" presId="urn:microsoft.com/office/officeart/2005/8/layout/process5"/>
    <dgm:cxn modelId="{CD99C5AE-CDCE-004A-A37B-612844886CD2}" type="presParOf" srcId="{D6D5841E-8D1B-8542-B283-F5FC390382C8}" destId="{F3D2F712-D9E5-4B40-B5E6-8AA51E7339FD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EB727-D181-8D44-B4DE-F091CA5EEDC8}">
      <dsp:nvSpPr>
        <dsp:cNvPr id="0" name=""/>
        <dsp:cNvSpPr/>
      </dsp:nvSpPr>
      <dsp:spPr>
        <a:xfrm>
          <a:off x="4746" y="976732"/>
          <a:ext cx="2075177" cy="1245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Clean text Dataset</a:t>
          </a:r>
        </a:p>
      </dsp:txBody>
      <dsp:txXfrm>
        <a:off x="41214" y="1013200"/>
        <a:ext cx="2002241" cy="1172170"/>
      </dsp:txXfrm>
    </dsp:sp>
    <dsp:sp modelId="{9B3A295E-1487-6047-BFF2-D16956CD782D}">
      <dsp:nvSpPr>
        <dsp:cNvPr id="0" name=""/>
        <dsp:cNvSpPr/>
      </dsp:nvSpPr>
      <dsp:spPr>
        <a:xfrm>
          <a:off x="2262539" y="1341963"/>
          <a:ext cx="439937" cy="5146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262539" y="1444892"/>
        <a:ext cx="307956" cy="308786"/>
      </dsp:txXfrm>
    </dsp:sp>
    <dsp:sp modelId="{5E4C3A33-1AAC-6A4A-BE2B-EE62A9F31474}">
      <dsp:nvSpPr>
        <dsp:cNvPr id="0" name=""/>
        <dsp:cNvSpPr/>
      </dsp:nvSpPr>
      <dsp:spPr>
        <a:xfrm>
          <a:off x="2909995" y="976732"/>
          <a:ext cx="2075177" cy="1245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Positive and Negative review column</a:t>
          </a:r>
        </a:p>
      </dsp:txBody>
      <dsp:txXfrm>
        <a:off x="2946463" y="1013200"/>
        <a:ext cx="2002241" cy="1172170"/>
      </dsp:txXfrm>
    </dsp:sp>
    <dsp:sp modelId="{E7F74DB1-C8E8-B248-90AB-807EEAC50197}">
      <dsp:nvSpPr>
        <dsp:cNvPr id="0" name=""/>
        <dsp:cNvSpPr/>
      </dsp:nvSpPr>
      <dsp:spPr>
        <a:xfrm>
          <a:off x="5167788" y="1341963"/>
          <a:ext cx="439937" cy="5146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167788" y="1444892"/>
        <a:ext cx="307956" cy="308786"/>
      </dsp:txXfrm>
    </dsp:sp>
    <dsp:sp modelId="{8151B6C4-8F62-3048-A3B1-02DCA1D2B1EC}">
      <dsp:nvSpPr>
        <dsp:cNvPr id="0" name=""/>
        <dsp:cNvSpPr/>
      </dsp:nvSpPr>
      <dsp:spPr>
        <a:xfrm>
          <a:off x="5815244" y="976732"/>
          <a:ext cx="2075177" cy="1245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Count vectorize </a:t>
          </a:r>
        </a:p>
      </dsp:txBody>
      <dsp:txXfrm>
        <a:off x="5851712" y="1013200"/>
        <a:ext cx="2002241" cy="1172170"/>
      </dsp:txXfrm>
    </dsp:sp>
    <dsp:sp modelId="{23589FC3-5A0E-144C-9D45-AE879FD23631}">
      <dsp:nvSpPr>
        <dsp:cNvPr id="0" name=""/>
        <dsp:cNvSpPr/>
      </dsp:nvSpPr>
      <dsp:spPr>
        <a:xfrm>
          <a:off x="8073037" y="1341963"/>
          <a:ext cx="439937" cy="5146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073037" y="1444892"/>
        <a:ext cx="307956" cy="308786"/>
      </dsp:txXfrm>
    </dsp:sp>
    <dsp:sp modelId="{4F6F9DAE-6B48-9545-9B21-282BE081BA82}">
      <dsp:nvSpPr>
        <dsp:cNvPr id="0" name=""/>
        <dsp:cNvSpPr/>
      </dsp:nvSpPr>
      <dsp:spPr>
        <a:xfrm>
          <a:off x="8720492" y="976732"/>
          <a:ext cx="2075177" cy="1245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Count # of times feature is in a  Negative or Positive reviews </a:t>
          </a:r>
        </a:p>
      </dsp:txBody>
      <dsp:txXfrm>
        <a:off x="8756960" y="1013200"/>
        <a:ext cx="2002241" cy="1172170"/>
      </dsp:txXfrm>
    </dsp:sp>
    <dsp:sp modelId="{D770A5D3-A1D9-B54F-8C4F-AC80120D4D3F}">
      <dsp:nvSpPr>
        <dsp:cNvPr id="0" name=""/>
        <dsp:cNvSpPr/>
      </dsp:nvSpPr>
      <dsp:spPr>
        <a:xfrm rot="5400000">
          <a:off x="9538112" y="2367101"/>
          <a:ext cx="439937" cy="5146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9603688" y="2404455"/>
        <a:ext cx="308786" cy="307956"/>
      </dsp:txXfrm>
    </dsp:sp>
    <dsp:sp modelId="{86616F5D-7E8A-F44E-AC50-3CF8CE606851}">
      <dsp:nvSpPr>
        <dsp:cNvPr id="0" name=""/>
        <dsp:cNvSpPr/>
      </dsp:nvSpPr>
      <dsp:spPr>
        <a:xfrm>
          <a:off x="8720492" y="3051910"/>
          <a:ext cx="2075177" cy="1245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Calculate Positive Score</a:t>
          </a:r>
        </a:p>
      </dsp:txBody>
      <dsp:txXfrm>
        <a:off x="8756960" y="3088378"/>
        <a:ext cx="2002241" cy="1172170"/>
      </dsp:txXfrm>
    </dsp:sp>
    <dsp:sp modelId="{E78F7583-70AC-994C-9B90-70F64400060A}">
      <dsp:nvSpPr>
        <dsp:cNvPr id="0" name=""/>
        <dsp:cNvSpPr/>
      </dsp:nvSpPr>
      <dsp:spPr>
        <a:xfrm rot="10811430">
          <a:off x="8083339" y="3412321"/>
          <a:ext cx="450256" cy="5146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8218416" y="3515475"/>
        <a:ext cx="315179" cy="308786"/>
      </dsp:txXfrm>
    </dsp:sp>
    <dsp:sp modelId="{A8B26D2C-D39D-E840-AF9D-BA97560BBDC7}">
      <dsp:nvSpPr>
        <dsp:cNvPr id="0" name=""/>
        <dsp:cNvSpPr/>
      </dsp:nvSpPr>
      <dsp:spPr>
        <a:xfrm>
          <a:off x="5795778" y="3042185"/>
          <a:ext cx="2075177" cy="1245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Remove Positive Scores between (0.4-0.6)</a:t>
          </a:r>
        </a:p>
      </dsp:txBody>
      <dsp:txXfrm>
        <a:off x="5832246" y="3078653"/>
        <a:ext cx="2002241" cy="1172170"/>
      </dsp:txXfrm>
    </dsp:sp>
    <dsp:sp modelId="{AA0C814B-F89F-5A42-A007-83922C8FDC1A}">
      <dsp:nvSpPr>
        <dsp:cNvPr id="0" name=""/>
        <dsp:cNvSpPr/>
      </dsp:nvSpPr>
      <dsp:spPr>
        <a:xfrm rot="10788416">
          <a:off x="5187823" y="3412238"/>
          <a:ext cx="429623" cy="5146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316710" y="3514950"/>
        <a:ext cx="300736" cy="308786"/>
      </dsp:txXfrm>
    </dsp:sp>
    <dsp:sp modelId="{0F24CB7F-08B6-6A40-BE69-932C41351C8A}">
      <dsp:nvSpPr>
        <dsp:cNvPr id="0" name=""/>
        <dsp:cNvSpPr/>
      </dsp:nvSpPr>
      <dsp:spPr>
        <a:xfrm>
          <a:off x="2909995" y="3051910"/>
          <a:ext cx="2075177" cy="1245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Calculate Polarity Score </a:t>
          </a:r>
        </a:p>
      </dsp:txBody>
      <dsp:txXfrm>
        <a:off x="2946463" y="3088378"/>
        <a:ext cx="2002241" cy="1172170"/>
      </dsp:txXfrm>
    </dsp:sp>
    <dsp:sp modelId="{8ED7FED0-F736-6C4D-9FB4-36D34B2CE4C6}">
      <dsp:nvSpPr>
        <dsp:cNvPr id="0" name=""/>
        <dsp:cNvSpPr/>
      </dsp:nvSpPr>
      <dsp:spPr>
        <a:xfrm rot="10800000">
          <a:off x="2287441" y="3417141"/>
          <a:ext cx="439937" cy="5146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19422" y="3520070"/>
        <a:ext cx="307956" cy="308786"/>
      </dsp:txXfrm>
    </dsp:sp>
    <dsp:sp modelId="{F3D2F712-D9E5-4B40-B5E6-8AA51E7339FD}">
      <dsp:nvSpPr>
        <dsp:cNvPr id="0" name=""/>
        <dsp:cNvSpPr/>
      </dsp:nvSpPr>
      <dsp:spPr>
        <a:xfrm>
          <a:off x="4746" y="3051910"/>
          <a:ext cx="2075177" cy="1245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Lexicon created</a:t>
          </a:r>
        </a:p>
      </dsp:txBody>
      <dsp:txXfrm>
        <a:off x="41214" y="3088378"/>
        <a:ext cx="2002241" cy="1172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CB05E-9F1D-4FC9-B8EF-B15A4D7C5CC9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7CC3A-7C3D-48AD-861C-F7E73376E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3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7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those limitations, we used Yelp Open Challenge dataset. </a:t>
            </a:r>
          </a:p>
          <a:p>
            <a:r>
              <a:rPr lang="en-US" dirty="0"/>
              <a:t>We explored the dataset before mining to get a brief understanding of the data. </a:t>
            </a:r>
          </a:p>
          <a:p>
            <a:r>
              <a:rPr lang="en-US" dirty="0"/>
              <a:t>We selected businesses that fit the NAICS Codes. A quick glimpse at this </a:t>
            </a:r>
            <a:r>
              <a:rPr lang="en-US" dirty="0" err="1"/>
              <a:t>wordcloud</a:t>
            </a:r>
            <a:r>
              <a:rPr lang="en-US" dirty="0"/>
              <a:t> shows that it’s majorly Accommodation and Food Services sector.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36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60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Tried different sentiment (polarity, subjectivity) analysis methods from Premade lexicons, didn’t give usable results.</a:t>
            </a:r>
          </a:p>
          <a:p>
            <a:r>
              <a:rPr lang="en-US" dirty="0" err="1"/>
              <a:t>LdaMulticore</a:t>
            </a:r>
            <a:r>
              <a:rPr lang="en-US" dirty="0"/>
              <a:t> was used for topic modelling. It’s basically LDA with multiple CPU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Topic Modelling: phrases (common words) bigrams, </a:t>
            </a:r>
            <a:r>
              <a:rPr lang="en-US" dirty="0" err="1"/>
              <a:t>num_topics</a:t>
            </a:r>
            <a:r>
              <a:rPr lang="en-US" dirty="0"/>
              <a:t>, </a:t>
            </a:r>
            <a:r>
              <a:rPr lang="en-US" dirty="0" err="1"/>
              <a:t>filter_extremes</a:t>
            </a:r>
            <a:r>
              <a:rPr lang="en-US" dirty="0"/>
              <a:t> to not select insignificant or biased topics, </a:t>
            </a:r>
            <a:r>
              <a:rPr lang="en-US" dirty="0" err="1"/>
              <a:t>chunksize</a:t>
            </a:r>
            <a:r>
              <a:rPr lang="en-US" dirty="0"/>
              <a:t>, passes like epochs,</a:t>
            </a:r>
            <a:r>
              <a:rPr lang="en-US" b="1" dirty="0"/>
              <a:t> workers like processors (default CPUs -1, </a:t>
            </a:r>
            <a:r>
              <a:rPr lang="en-US" dirty="0" err="1"/>
              <a:t>cpu_count</a:t>
            </a:r>
            <a:r>
              <a:rPr lang="en-US" dirty="0"/>
              <a:t> – 1 for optimal performance</a:t>
            </a:r>
            <a:r>
              <a:rPr lang="en-US" b="1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 domain specific lexicon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num_topics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specify how many topics you would like to extract from the documents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Alpha- document-topic density, the greater, the article will be assigned to more topics, vice versa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Eta- topic-word density, the greater, each topic will contain more words, vice versa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1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method for visualizing and interpreting topics</a:t>
            </a:r>
          </a:p>
          <a:p>
            <a:r>
              <a:rPr lang="en-US" dirty="0" err="1"/>
              <a:t>LDAvis</a:t>
            </a:r>
            <a:r>
              <a:rPr lang="en-US" dirty="0"/>
              <a:t>: combination of R (statistical analysis) and D3 (for </a:t>
            </a:r>
            <a:r>
              <a:rPr lang="en-US" dirty="0" err="1"/>
              <a:t>javascript</a:t>
            </a:r>
            <a:r>
              <a:rPr lang="en-US" dirty="0"/>
              <a:t> dynamic visualization)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method for visualizing and interpreting topics; deep inspection of the terms most highly associated with each individual topic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Area of circle represents the importance of topic over corpus, distance between circle centers represents similar between topics</a:t>
            </a:r>
          </a:p>
          <a:p>
            <a:r>
              <a:rPr lang="en-US" dirty="0"/>
              <a:t>-selecting individual topics selects only those topics (outstanding only in topic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2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parameter solver=newton method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conjugate gradient algorithm)</a:t>
            </a:r>
            <a:r>
              <a:rPr lang="en-US" dirty="0"/>
              <a:t> for smooth optimization </a:t>
            </a:r>
            <a:r>
              <a:rPr lang="en-US" dirty="0">
                <a:hlinkClick r:id="rId3"/>
              </a:rPr>
              <a:t>https://arxiv.org/abs/1803.02924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Evaluating by measuring performance of the document classification… Metrics showed similar values, stars/</a:t>
            </a:r>
            <a:r>
              <a:rPr lang="en-US" dirty="0" err="1"/>
              <a:t>textblob</a:t>
            </a:r>
            <a:r>
              <a:rPr lang="en-US" dirty="0"/>
              <a:t> were identical methods (stars=user, </a:t>
            </a:r>
            <a:r>
              <a:rPr lang="en-US" dirty="0" err="1"/>
              <a:t>textblob</a:t>
            </a:r>
            <a:r>
              <a:rPr lang="en-US" dirty="0"/>
              <a:t>=lexicon function)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Model 9 was evenly distributed according to Stars by using sampling, but not improved results</a:t>
            </a:r>
          </a:p>
          <a:p>
            <a:r>
              <a:rPr lang="en-US" dirty="0"/>
              <a:t>Hierarchical Dirichlet Processing – same with all topics, but that would also result in different topics (</a:t>
            </a:r>
            <a:r>
              <a:rPr lang="en-US" dirty="0">
                <a:hlinkClick r:id="rId3"/>
              </a:rPr>
              <a:t>http://www.cs.columbia.edu/~blei/papers/BleiJordan2004.pdf</a:t>
            </a:r>
            <a:r>
              <a:rPr lang="en-US" dirty="0"/>
              <a:t>)</a:t>
            </a:r>
          </a:p>
          <a:p>
            <a:r>
              <a:rPr lang="en-US" dirty="0"/>
              <a:t>LDA probabilistic approach… Other matrix factorization techniques – LSI, NMF</a:t>
            </a:r>
          </a:p>
          <a:p>
            <a:r>
              <a:rPr lang="en-US" dirty="0"/>
              <a:t>After testing the trained models, it shows much lower results because the model was built on the training data and does not include topics from the new test data. </a:t>
            </a:r>
          </a:p>
          <a:p>
            <a:r>
              <a:rPr lang="en-US" dirty="0"/>
              <a:t>The 80-90% accuracy was from the train and test set that were used for the topic modeling.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23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18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40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97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77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26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are NAICS Codes? It’s a system developed jointly by US, Canada, and Mexico for the business statistics in North America.</a:t>
            </a:r>
          </a:p>
          <a:p>
            <a:r>
              <a:rPr lang="en-US" dirty="0"/>
              <a:t>The system is for comparability in business statistics among those countries. </a:t>
            </a:r>
          </a:p>
          <a:p>
            <a:r>
              <a:rPr lang="en-US" dirty="0"/>
              <a:t>The codes in the system are classified as sectors, subsectors, more detailed classifications. We worked for the scores for Sectors/industries.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 sectors/industries (some sectors have range of codes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they have wider variety of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 types)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9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24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Score from review and ratings from social sites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Compare what reviews from different platforms say about an industry</a:t>
            </a:r>
          </a:p>
          <a:p>
            <a:r>
              <a:rPr lang="en-US" dirty="0"/>
              <a:t>Compare the industries within a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1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1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00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2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Glassdoor doesn't have an API for reviews; has Company Search API</a:t>
            </a:r>
          </a:p>
          <a:p>
            <a:r>
              <a:rPr lang="en-US" dirty="0"/>
              <a:t>PyCharm for python script (to extract text content from html based on </a:t>
            </a:r>
            <a:r>
              <a:rPr lang="en-US" dirty="0" err="1"/>
              <a:t>css</a:t>
            </a:r>
            <a:r>
              <a:rPr lang="en-US" dirty="0"/>
              <a:t> selectors)</a:t>
            </a:r>
          </a:p>
          <a:p>
            <a:r>
              <a:rPr lang="en-US" dirty="0"/>
              <a:t>When searching for specific city, it redirected to another (e.g. NYC) 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4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Tried Graph API on developer platform</a:t>
            </a:r>
          </a:p>
          <a:p>
            <a:r>
              <a:rPr lang="en-US" dirty="0"/>
              <a:t>Not useful for our project, no company reviews</a:t>
            </a:r>
          </a:p>
          <a:p>
            <a:r>
              <a:rPr lang="en-US" dirty="0"/>
              <a:t>Facebook pages had city, teams, clubs</a:t>
            </a:r>
          </a:p>
          <a:p>
            <a:r>
              <a:rPr lang="en-US" dirty="0"/>
              <a:t>Other cities, places… same 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66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Yelp has limited industries, which was found by using </a:t>
            </a:r>
            <a:r>
              <a:rPr lang="en-US" dirty="0" err="1"/>
              <a:t>scrapy</a:t>
            </a:r>
            <a:r>
              <a:rPr lang="en-US" dirty="0"/>
              <a:t> to count number of companies for industries.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Yelp also requires permission, can’t scrape. It also has limitations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Yelp Knowledge API for Partners. Apply for Partners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7CC3A-7C3D-48AD-861C-F7E73376ED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6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30657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37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8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29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37107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08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0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8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418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677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8300F64-7185-4D73-96F7-509A64BCD0EA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89D93B0-40B1-487E-8AD5-531CC8732F2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029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08884-5B85-4EDB-973B-F60D1BF10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520" y="1480930"/>
            <a:ext cx="5492791" cy="3672027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/>
              <a:t> business Assessment scores using yelp reviews</a:t>
            </a:r>
            <a:endParaRPr lang="en-US" sz="48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B63E5-4665-47CA-9A24-55DFC2DC2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8058" y="1480930"/>
            <a:ext cx="2728917" cy="3732515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/>
              <a:t>Ankur Patel</a:t>
            </a:r>
          </a:p>
          <a:p>
            <a:pPr algn="l"/>
            <a:r>
              <a:rPr lang="en-US" sz="2000" dirty="0" err="1"/>
              <a:t>Drazen</a:t>
            </a:r>
            <a:r>
              <a:rPr lang="en-US" sz="2000" dirty="0"/>
              <a:t> Zack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290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87A3-83CD-FA47-8CFC-E3978792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Exploration: Yelp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37BF-3FB4-D94A-9C9E-30BD6B086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477432" cy="409401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Limited industries</a:t>
            </a:r>
          </a:p>
          <a:p>
            <a:pPr marL="742950" lvl="1" indent="-285750">
              <a:buFont typeface="Franklin Gothic Book" panose="020B0503020102020204" pitchFamily="34" charset="0"/>
              <a:buChar char="-"/>
            </a:pPr>
            <a:r>
              <a:rPr lang="en-US" dirty="0"/>
              <a:t>Accommodation and Food Services</a:t>
            </a:r>
          </a:p>
          <a:p>
            <a:pPr marL="742950" lvl="1" indent="-285750">
              <a:buFont typeface="Franklin Gothic Book" panose="020B0503020102020204" pitchFamily="34" charset="0"/>
              <a:buChar char="-"/>
            </a:pPr>
            <a:r>
              <a:rPr lang="en-US" dirty="0"/>
              <a:t>Retail Trade</a:t>
            </a:r>
          </a:p>
          <a:p>
            <a:pPr marL="742950" lvl="1" indent="-285750">
              <a:buFont typeface="Franklin Gothic Book" panose="020B0503020102020204" pitchFamily="34" charset="0"/>
              <a:buChar char="-"/>
            </a:pPr>
            <a:r>
              <a:rPr lang="en-US" dirty="0"/>
              <a:t>Finance and Insurance</a:t>
            </a:r>
          </a:p>
          <a:p>
            <a:pPr marL="742950" lvl="1" indent="-285750">
              <a:buFont typeface="Franklin Gothic Book" panose="020B0503020102020204" pitchFamily="34" charset="0"/>
              <a:buChar char="-"/>
            </a:pPr>
            <a:r>
              <a:rPr lang="en-US" dirty="0"/>
              <a:t>Other Services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Yelp does not allow scraping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Limits of 1000 pages and 30000 companies per category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Yelp Knowledge API for Yelp Reviews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Yelp Open Dataset</a:t>
            </a:r>
          </a:p>
          <a:p>
            <a:pPr marL="742950" lvl="1" indent="-285750">
              <a:buFont typeface="Franklin Gothic Book" panose="020B0503020102020204" pitchFamily="34" charset="0"/>
              <a:buChar char="-"/>
            </a:pPr>
            <a:r>
              <a:rPr lang="en-US" dirty="0"/>
              <a:t>An all-purpose dataset for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5CB8EE-F10F-1A4A-85BC-8641DE3C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588" y="2286000"/>
            <a:ext cx="3323617" cy="1661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  <a:prstDash val="solid"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Image result for yelp api">
            <a:extLst>
              <a:ext uri="{FF2B5EF4-FFF2-40B4-BE49-F238E27FC236}">
                <a16:creationId xmlns:a16="http://schemas.microsoft.com/office/drawing/2014/main" id="{EA9491DD-33B4-C04F-9801-4BB90697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588" y="4412608"/>
            <a:ext cx="3257550" cy="1609725"/>
          </a:xfrm>
          <a:prstGeom prst="rect">
            <a:avLst/>
          </a:prstGeom>
          <a:noFill/>
          <a:effectLst>
            <a:reflection blurRad="101600" endPos="31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91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8884-5B85-4EDB-973B-F60D1BF10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520" y="1480930"/>
            <a:ext cx="8002007" cy="367202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TEXT MINING: YELP REVIEWS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143853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7672-73B1-4829-A7E6-03BD6B13E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49" y="665018"/>
            <a:ext cx="9886950" cy="1485900"/>
          </a:xfrm>
        </p:spPr>
        <p:txBody>
          <a:bodyPr>
            <a:normAutofit/>
          </a:bodyPr>
          <a:lstStyle/>
          <a:p>
            <a:r>
              <a:rPr lang="en-US" dirty="0"/>
              <a:t>Text Mining: </a:t>
            </a:r>
            <a:br>
              <a:rPr lang="en-US" dirty="0"/>
            </a:br>
            <a:r>
              <a:rPr lang="en-US" i="1" dirty="0"/>
              <a:t>Yelp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0DD59-37F3-4EBB-B325-1FF7E9B43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5415396" cy="3581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Due to limitations from data sources, the goal for this project is to create assessment scores for the NAICS Codes using reviews in the Yelp dataset.</a:t>
            </a:r>
          </a:p>
          <a:p>
            <a:r>
              <a:rPr lang="en-US" dirty="0"/>
              <a:t>Only the NAICS Code 72 of Accommodation and Food Services is used initially to create methods, after which the best method will be used for all the NAICS Codes.</a:t>
            </a:r>
          </a:p>
          <a:p>
            <a:r>
              <a:rPr lang="en-US" dirty="0"/>
              <a:t>Two files used</a:t>
            </a:r>
          </a:p>
          <a:p>
            <a:pPr lvl="1"/>
            <a:r>
              <a:rPr lang="en-US" dirty="0"/>
              <a:t>Business file </a:t>
            </a:r>
          </a:p>
          <a:p>
            <a:pPr lvl="1"/>
            <a:r>
              <a:rPr lang="en-US" dirty="0"/>
              <a:t>Review file </a:t>
            </a:r>
          </a:p>
          <a:p>
            <a:pPr marL="530352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83A119-317C-D14C-880E-958429696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" r="3" b="3"/>
          <a:stretch/>
        </p:blipFill>
        <p:spPr>
          <a:xfrm>
            <a:off x="7159336" y="172720"/>
            <a:ext cx="4800018" cy="247049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EC9909A-B480-4C61-81F7-DCA65C14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8545" y="2997951"/>
            <a:ext cx="4990809" cy="374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22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130F-A588-C942-A479-7949FC12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5820"/>
          </a:xfrm>
        </p:spPr>
        <p:txBody>
          <a:bodyPr/>
          <a:lstStyle/>
          <a:p>
            <a:r>
              <a:rPr lang="en-US" dirty="0"/>
              <a:t>Preprocessing 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953A-6EE0-4644-BD8C-419E2FE91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31620"/>
            <a:ext cx="9601200" cy="4335780"/>
          </a:xfrm>
        </p:spPr>
        <p:txBody>
          <a:bodyPr>
            <a:normAutofit/>
          </a:bodyPr>
          <a:lstStyle/>
          <a:p>
            <a:r>
              <a:rPr lang="en-US" sz="1800" dirty="0"/>
              <a:t>Used categories column from business file to match to NAICS subsectors</a:t>
            </a:r>
          </a:p>
          <a:p>
            <a:r>
              <a:rPr lang="en-US" sz="1800" dirty="0"/>
              <a:t>Merged businesses that fit a NAICS code in the business file to review file</a:t>
            </a:r>
          </a:p>
          <a:p>
            <a:pPr lvl="1"/>
            <a:r>
              <a:rPr lang="en-US" sz="1800" dirty="0"/>
              <a:t>6,685,900 reviews to 1,266,827 reviews </a:t>
            </a:r>
          </a:p>
          <a:p>
            <a:r>
              <a:rPr lang="en-US" sz="1800" dirty="0"/>
              <a:t>Took  a sample of Accommodation and Food Services</a:t>
            </a:r>
          </a:p>
          <a:p>
            <a:pPr lvl="1"/>
            <a:r>
              <a:rPr lang="en-US" sz="1800" dirty="0"/>
              <a:t>1 million plus reviews to 467,688</a:t>
            </a:r>
          </a:p>
          <a:p>
            <a:r>
              <a:rPr lang="en-US" sz="1800" dirty="0"/>
              <a:t>Other task done </a:t>
            </a:r>
          </a:p>
          <a:p>
            <a:pPr lvl="1"/>
            <a:r>
              <a:rPr lang="en-US" sz="1800" dirty="0"/>
              <a:t>Checked to see if all reviews were in English </a:t>
            </a:r>
          </a:p>
          <a:p>
            <a:pPr lvl="2"/>
            <a:r>
              <a:rPr lang="en-US" sz="1600" dirty="0"/>
              <a:t>467,688 reviews  to  454,427 reviews</a:t>
            </a:r>
          </a:p>
          <a:p>
            <a:pPr lvl="2"/>
            <a:r>
              <a:rPr lang="en-US" sz="1600" dirty="0"/>
              <a:t>1,266,827 reviews  to 1,119,273 reviews for larger dataset</a:t>
            </a:r>
          </a:p>
          <a:p>
            <a:pPr lvl="1"/>
            <a:r>
              <a:rPr lang="en-US" sz="1800" dirty="0"/>
              <a:t>Added a column for positive and negative reviews by star rating</a:t>
            </a:r>
          </a:p>
          <a:p>
            <a:pPr lvl="1"/>
            <a:r>
              <a:rPr lang="en-US" sz="1800" dirty="0"/>
              <a:t>Clean Text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530352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6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6A90-FBF6-6D4B-AED4-D1CE22DF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E591-FA0A-4E41-8B18-9EFC7E468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23110"/>
            <a:ext cx="9601200" cy="3844290"/>
          </a:xfrm>
        </p:spPr>
        <p:txBody>
          <a:bodyPr>
            <a:normAutofit/>
          </a:bodyPr>
          <a:lstStyle/>
          <a:p>
            <a:r>
              <a:rPr lang="en-US" dirty="0"/>
              <a:t>Latent Dirichlet Allocation (LDA)</a:t>
            </a:r>
          </a:p>
          <a:p>
            <a:pPr lvl="1"/>
            <a:r>
              <a:rPr lang="en-US" dirty="0"/>
              <a:t>Topic modeling </a:t>
            </a:r>
          </a:p>
          <a:p>
            <a:pPr lvl="1"/>
            <a:r>
              <a:rPr lang="en-US" dirty="0" err="1"/>
              <a:t>LdaMulticore</a:t>
            </a:r>
            <a:r>
              <a:rPr lang="en-US" dirty="0"/>
              <a:t>: Parallelized, multicore CPUs</a:t>
            </a:r>
          </a:p>
          <a:p>
            <a:r>
              <a:rPr lang="en-US" dirty="0"/>
              <a:t>Domain specific lexicon</a:t>
            </a:r>
          </a:p>
          <a:p>
            <a:pPr lvl="1"/>
            <a:r>
              <a:rPr lang="en-US" dirty="0"/>
              <a:t>Create a lexicon base on social network  domain</a:t>
            </a:r>
          </a:p>
          <a:p>
            <a:pPr lvl="1"/>
            <a:r>
              <a:rPr lang="en-US" dirty="0"/>
              <a:t>Methodology for Twitter Sentiment Analysis </a:t>
            </a:r>
          </a:p>
        </p:txBody>
      </p:sp>
      <p:pic>
        <p:nvPicPr>
          <p:cNvPr id="4" name="Picture 2" descr="Image result for linear dirichlet allocation">
            <a:extLst>
              <a:ext uri="{FF2B5EF4-FFF2-40B4-BE49-F238E27FC236}">
                <a16:creationId xmlns:a16="http://schemas.microsoft.com/office/drawing/2014/main" id="{1F13C8F0-6287-4E17-9E07-96389153C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t="15529" b="9236"/>
          <a:stretch/>
        </p:blipFill>
        <p:spPr bwMode="auto">
          <a:xfrm>
            <a:off x="7224740" y="4194810"/>
            <a:ext cx="3997415" cy="21436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1203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B62A-2144-F846-A566-949A49A2E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990" y="1671495"/>
            <a:ext cx="9948184" cy="2496468"/>
          </a:xfrm>
        </p:spPr>
        <p:txBody>
          <a:bodyPr/>
          <a:lstStyle/>
          <a:p>
            <a:r>
              <a:rPr lang="en-US" dirty="0"/>
              <a:t>Latent Dirichlet Allocation</a:t>
            </a:r>
          </a:p>
        </p:txBody>
      </p:sp>
    </p:spTree>
    <p:extLst>
      <p:ext uri="{BB962C8B-B14F-4D97-AF65-F5344CB8AC3E}">
        <p14:creationId xmlns:p14="http://schemas.microsoft.com/office/powerpoint/2010/main" val="3131761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3618-2BA8-4C31-B7E3-4E091E32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600" y="0"/>
            <a:ext cx="9601200" cy="1485900"/>
          </a:xfrm>
        </p:spPr>
        <p:txBody>
          <a:bodyPr/>
          <a:lstStyle/>
          <a:p>
            <a:pPr algn="ctr"/>
            <a:r>
              <a:rPr lang="en-US" dirty="0" err="1"/>
              <a:t>pyLDAvis</a:t>
            </a:r>
            <a:endParaRPr lang="en-US" dirty="0"/>
          </a:p>
        </p:txBody>
      </p:sp>
      <p:pic>
        <p:nvPicPr>
          <p:cNvPr id="3" name="pyLDAvis1_Trim">
            <a:hlinkClick r:id="" action="ppaction://media"/>
            <a:extLst>
              <a:ext uri="{FF2B5EF4-FFF2-40B4-BE49-F238E27FC236}">
                <a16:creationId xmlns:a16="http://schemas.microsoft.com/office/drawing/2014/main" id="{51D40AE6-01B9-4F4E-882D-2D12F1E469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534" y="654618"/>
            <a:ext cx="10588622" cy="6052691"/>
          </a:xfrm>
        </p:spPr>
      </p:pic>
    </p:spTree>
    <p:extLst>
      <p:ext uri="{BB962C8B-B14F-4D97-AF65-F5344CB8AC3E}">
        <p14:creationId xmlns:p14="http://schemas.microsoft.com/office/powerpoint/2010/main" val="416269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7DE2-7B1E-4A89-804A-3E4AFD94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LdaMultiCore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D351E-3EE7-477C-AC04-D7832E8DA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5063836"/>
          </a:xfrm>
        </p:spPr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X: Topic Models</a:t>
            </a:r>
          </a:p>
          <a:p>
            <a:pPr lvl="1"/>
            <a:r>
              <a:rPr lang="en-US" dirty="0"/>
              <a:t>Y: Sentiment</a:t>
            </a:r>
          </a:p>
          <a:p>
            <a:r>
              <a:rPr lang="en-US" dirty="0"/>
              <a:t>Training:</a:t>
            </a:r>
          </a:p>
          <a:p>
            <a:pPr lvl="1"/>
            <a:r>
              <a:rPr lang="en-US" dirty="0"/>
              <a:t>Number of reviews tried: 10000, 40000, 80000, 160000, 240000</a:t>
            </a:r>
          </a:p>
          <a:p>
            <a:pPr lvl="1"/>
            <a:r>
              <a:rPr lang="en-US" dirty="0"/>
              <a:t>Number of topics tried: 50, 200</a:t>
            </a:r>
          </a:p>
          <a:p>
            <a:pPr lvl="1"/>
            <a:r>
              <a:rPr lang="en-US" dirty="0"/>
              <a:t>Target: Stars, </a:t>
            </a:r>
            <a:r>
              <a:rPr lang="en-US" dirty="0" err="1"/>
              <a:t>TextBlob</a:t>
            </a:r>
            <a:endParaRPr lang="en-US" dirty="0"/>
          </a:p>
          <a:p>
            <a:pPr lvl="1"/>
            <a:r>
              <a:rPr lang="en-US" dirty="0"/>
              <a:t>Best training model: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Testing results were weak because the new test data topics don’t fit the model</a:t>
            </a:r>
          </a:p>
          <a:p>
            <a:endParaRPr lang="en-US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4F254847-F756-4582-B01F-05BFA48DD46B}"/>
              </a:ext>
            </a:extLst>
          </p:cNvPr>
          <p:cNvGraphicFramePr>
            <a:graphicFrameLocks noGrp="1"/>
          </p:cNvGraphicFramePr>
          <p:nvPr/>
        </p:nvGraphicFramePr>
        <p:xfrm>
          <a:off x="2258296" y="4873337"/>
          <a:ext cx="8562104" cy="858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263">
                  <a:extLst>
                    <a:ext uri="{9D8B030D-6E8A-4147-A177-3AD203B41FA5}">
                      <a16:colId xmlns:a16="http://schemas.microsoft.com/office/drawing/2014/main" val="352501338"/>
                    </a:ext>
                  </a:extLst>
                </a:gridCol>
                <a:gridCol w="1070263">
                  <a:extLst>
                    <a:ext uri="{9D8B030D-6E8A-4147-A177-3AD203B41FA5}">
                      <a16:colId xmlns:a16="http://schemas.microsoft.com/office/drawing/2014/main" val="1933315887"/>
                    </a:ext>
                  </a:extLst>
                </a:gridCol>
                <a:gridCol w="1070263">
                  <a:extLst>
                    <a:ext uri="{9D8B030D-6E8A-4147-A177-3AD203B41FA5}">
                      <a16:colId xmlns:a16="http://schemas.microsoft.com/office/drawing/2014/main" val="3790330364"/>
                    </a:ext>
                  </a:extLst>
                </a:gridCol>
                <a:gridCol w="1070263">
                  <a:extLst>
                    <a:ext uri="{9D8B030D-6E8A-4147-A177-3AD203B41FA5}">
                      <a16:colId xmlns:a16="http://schemas.microsoft.com/office/drawing/2014/main" val="2807145070"/>
                    </a:ext>
                  </a:extLst>
                </a:gridCol>
                <a:gridCol w="1070263">
                  <a:extLst>
                    <a:ext uri="{9D8B030D-6E8A-4147-A177-3AD203B41FA5}">
                      <a16:colId xmlns:a16="http://schemas.microsoft.com/office/drawing/2014/main" val="1375751146"/>
                    </a:ext>
                  </a:extLst>
                </a:gridCol>
                <a:gridCol w="1070263">
                  <a:extLst>
                    <a:ext uri="{9D8B030D-6E8A-4147-A177-3AD203B41FA5}">
                      <a16:colId xmlns:a16="http://schemas.microsoft.com/office/drawing/2014/main" val="2587232945"/>
                    </a:ext>
                  </a:extLst>
                </a:gridCol>
                <a:gridCol w="1070263">
                  <a:extLst>
                    <a:ext uri="{9D8B030D-6E8A-4147-A177-3AD203B41FA5}">
                      <a16:colId xmlns:a16="http://schemas.microsoft.com/office/drawing/2014/main" val="66828454"/>
                    </a:ext>
                  </a:extLst>
                </a:gridCol>
                <a:gridCol w="1070263">
                  <a:extLst>
                    <a:ext uri="{9D8B030D-6E8A-4147-A177-3AD203B41FA5}">
                      <a16:colId xmlns:a16="http://schemas.microsoft.com/office/drawing/2014/main" val="2681729106"/>
                    </a:ext>
                  </a:extLst>
                </a:gridCol>
              </a:tblGrid>
              <a:tr h="455812">
                <a:tc>
                  <a:txBody>
                    <a:bodyPr/>
                    <a:lstStyle/>
                    <a:p>
                      <a:r>
                        <a:rPr lang="en-US" sz="1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726666"/>
                  </a:ext>
                </a:extLst>
              </a:tr>
              <a:tr h="402551">
                <a:tc>
                  <a:txBody>
                    <a:bodyPr/>
                    <a:lstStyle/>
                    <a:p>
                      <a:r>
                        <a:rPr lang="en-US" sz="16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240,000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Stars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76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113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B62A-2144-F846-A566-949A49A2E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990" y="1671495"/>
            <a:ext cx="9948184" cy="2496468"/>
          </a:xfrm>
        </p:spPr>
        <p:txBody>
          <a:bodyPr/>
          <a:lstStyle/>
          <a:p>
            <a:r>
              <a:rPr lang="en-US" dirty="0"/>
              <a:t>domain specific lexicon Methodology  </a:t>
            </a:r>
          </a:p>
        </p:txBody>
      </p:sp>
    </p:spTree>
    <p:extLst>
      <p:ext uri="{BB962C8B-B14F-4D97-AF65-F5344CB8AC3E}">
        <p14:creationId xmlns:p14="http://schemas.microsoft.com/office/powerpoint/2010/main" val="280097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46E6-844A-4267-952B-B8298B1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20140"/>
          </a:xfrm>
        </p:spPr>
        <p:txBody>
          <a:bodyPr/>
          <a:lstStyle/>
          <a:p>
            <a:r>
              <a:rPr lang="en-US" dirty="0"/>
              <a:t>Methodology From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972299-CE40-3F47-A542-95833F1ED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Methodology for Twitter Sentiment Analysis </a:t>
            </a:r>
          </a:p>
          <a:p>
            <a:pPr lvl="1"/>
            <a:r>
              <a:rPr lang="en-US" sz="1900" dirty="0"/>
              <a:t>Machine learning  &amp; lexicon methods </a:t>
            </a:r>
          </a:p>
          <a:p>
            <a:pPr lvl="2"/>
            <a:r>
              <a:rPr lang="en-US" sz="1700" dirty="0"/>
              <a:t>Pre–label data </a:t>
            </a:r>
          </a:p>
          <a:p>
            <a:pPr lvl="1"/>
            <a:r>
              <a:rPr lang="en-US" sz="1900" dirty="0"/>
              <a:t>Machine Learning using Naive Bayes &amp; SVM</a:t>
            </a:r>
          </a:p>
          <a:p>
            <a:pPr lvl="1"/>
            <a:r>
              <a:rPr lang="en-US" sz="1900" dirty="0"/>
              <a:t>Created lexicon &amp; sentiment score from trained data</a:t>
            </a:r>
            <a:endParaRPr lang="en-US" dirty="0"/>
          </a:p>
          <a:p>
            <a:pPr lvl="2"/>
            <a:r>
              <a:rPr lang="en-US" dirty="0"/>
              <a:t>Sentiment Score</a:t>
            </a:r>
          </a:p>
          <a:p>
            <a:pPr lvl="2"/>
            <a:endParaRPr lang="en-US" sz="17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B652C31-19F3-B646-A7BC-2F84307EA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92" y="4442909"/>
            <a:ext cx="5036098" cy="1780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487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A813-0ECF-9843-AD37-05B7F3FB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NAICS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A5EC3-B4CC-4641-8DE8-7B90623F9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7437"/>
            <a:ext cx="5953328" cy="44455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North American Industry Classification System</a:t>
            </a:r>
          </a:p>
          <a:p>
            <a:r>
              <a:rPr lang="en-US" dirty="0"/>
              <a:t>Code system developed for use by the Federal Statistical Agencies</a:t>
            </a:r>
          </a:p>
          <a:p>
            <a:r>
              <a:rPr lang="en-US" dirty="0"/>
              <a:t>For collection, analysis and publication of statistical data for the US Economy </a:t>
            </a:r>
          </a:p>
          <a:p>
            <a:r>
              <a:rPr lang="en-US" dirty="0"/>
              <a:t>Establishments are classified to an industry according to the primary business activity</a:t>
            </a:r>
          </a:p>
          <a:p>
            <a:r>
              <a:rPr lang="en-US" dirty="0"/>
              <a:t>Organization:</a:t>
            </a:r>
          </a:p>
          <a:p>
            <a:pPr lvl="1"/>
            <a:r>
              <a:rPr lang="en-US" dirty="0"/>
              <a:t>Sector: 2-digit code</a:t>
            </a:r>
          </a:p>
          <a:p>
            <a:pPr lvl="1" fontAlgn="base"/>
            <a:r>
              <a:rPr lang="en-US" dirty="0"/>
              <a:t>Subsector: 3-digit code</a:t>
            </a:r>
          </a:p>
          <a:p>
            <a:pPr lvl="1" fontAlgn="base"/>
            <a:r>
              <a:rPr lang="en-US" i="0" dirty="0"/>
              <a:t>Industry Group: 4-digit code</a:t>
            </a:r>
          </a:p>
          <a:p>
            <a:pPr lvl="1" fontAlgn="base"/>
            <a:r>
              <a:rPr lang="en-US" dirty="0"/>
              <a:t>NAICS Industry: 5-digit code</a:t>
            </a:r>
          </a:p>
          <a:p>
            <a:pPr lvl="1" fontAlgn="base"/>
            <a:r>
              <a:rPr lang="en-US" i="0" dirty="0"/>
              <a:t>National Industry: 6-digit code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E807B-B387-7B41-BC8A-9D38E91FA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55" y="1877437"/>
            <a:ext cx="4676149" cy="3754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4134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851C-AADE-42E5-833A-0927DB87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83" y="238327"/>
            <a:ext cx="9601200" cy="1485900"/>
          </a:xfrm>
        </p:spPr>
        <p:txBody>
          <a:bodyPr/>
          <a:lstStyle/>
          <a:p>
            <a:r>
              <a:rPr lang="en-US" dirty="0"/>
              <a:t>Methodology </a:t>
            </a: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61937700-3D0B-6D46-A971-48376AAA51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3583" y="981277"/>
          <a:ext cx="10800417" cy="5273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1015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56DC-41ED-DD4F-99F2-7668D171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Domain Lexicon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8AFFA8-6E32-8C4F-8455-E5F041B31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1250"/>
            <a:ext cx="9601200" cy="45519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Lexicon Created </a:t>
            </a:r>
          </a:p>
          <a:p>
            <a:pPr lvl="1"/>
            <a:r>
              <a:rPr lang="en-US" dirty="0"/>
              <a:t>Used two datasets</a:t>
            </a:r>
          </a:p>
          <a:p>
            <a:pPr lvl="2"/>
            <a:r>
              <a:rPr lang="en-US" dirty="0"/>
              <a:t>454427 reviews only Accommodation and Food Services </a:t>
            </a:r>
          </a:p>
          <a:p>
            <a:pPr lvl="2"/>
            <a:r>
              <a:rPr lang="en-US" dirty="0"/>
              <a:t>1.1 million reviews All NAICS codes</a:t>
            </a:r>
          </a:p>
          <a:p>
            <a:pPr lvl="1"/>
            <a:r>
              <a:rPr lang="en-US"/>
              <a:t>Number </a:t>
            </a:r>
            <a:r>
              <a:rPr lang="en-US" dirty="0"/>
              <a:t>of features (single words, 2-grams, 3-grams)</a:t>
            </a:r>
          </a:p>
          <a:p>
            <a:pPr lvl="2"/>
            <a:r>
              <a:rPr lang="en-US" dirty="0"/>
              <a:t>5,000, 7,000, 9,000, 11,000 (11,000 only for smaller dataset)</a:t>
            </a:r>
          </a:p>
          <a:p>
            <a:pPr lvl="1"/>
            <a:r>
              <a:rPr lang="en-US" dirty="0"/>
              <a:t>Using all reviews &amp; under sampling positive reviews</a:t>
            </a:r>
          </a:p>
          <a:p>
            <a:pPr lvl="2"/>
            <a:endParaRPr lang="en-US" dirty="0"/>
          </a:p>
          <a:p>
            <a:r>
              <a:rPr lang="en-US" dirty="0"/>
              <a:t>Classification test </a:t>
            </a:r>
          </a:p>
          <a:p>
            <a:pPr lvl="1"/>
            <a:r>
              <a:rPr lang="en-US" dirty="0"/>
              <a:t>Created a lexicon on train dataset </a:t>
            </a:r>
          </a:p>
          <a:p>
            <a:pPr lvl="1"/>
            <a:r>
              <a:rPr lang="en-US" dirty="0"/>
              <a:t>Tested on test dataset (not used to create the </a:t>
            </a:r>
            <a:r>
              <a:rPr lang="en-US" dirty="0" err="1"/>
              <a:t>the</a:t>
            </a:r>
            <a:r>
              <a:rPr lang="en-US" dirty="0"/>
              <a:t> lexicon)</a:t>
            </a:r>
          </a:p>
          <a:p>
            <a:pPr lvl="2"/>
            <a:r>
              <a:rPr lang="en-US" dirty="0"/>
              <a:t>454,427 </a:t>
            </a:r>
            <a:r>
              <a:rPr lang="en-US" sz="1600" dirty="0"/>
              <a:t>(Train: 363,541, Test: 90,886</a:t>
            </a:r>
            <a:r>
              <a:rPr lang="en-US" sz="1600" dirty="0">
                <a:sym typeface="Wingdings" pitchFamily="2" charset="2"/>
              </a:rPr>
              <a:t>)</a:t>
            </a:r>
          </a:p>
          <a:p>
            <a:pPr lvl="2"/>
            <a:r>
              <a:rPr lang="en-US" dirty="0"/>
              <a:t>1.1 million </a:t>
            </a:r>
            <a:r>
              <a:rPr lang="en-US" sz="1600" dirty="0"/>
              <a:t>(Train: 895,418, Test: 223,855</a:t>
            </a:r>
            <a:r>
              <a:rPr lang="en-US" sz="1600" dirty="0">
                <a:sym typeface="Wingdings" pitchFamily="2" charset="2"/>
              </a:rPr>
              <a:t>)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34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1B4C-F412-104B-8409-F9081374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1180"/>
            <a:ext cx="9601200" cy="775713"/>
          </a:xfrm>
        </p:spPr>
        <p:txBody>
          <a:bodyPr>
            <a:normAutofit fontScale="90000"/>
          </a:bodyPr>
          <a:lstStyle/>
          <a:p>
            <a:r>
              <a:rPr lang="en-US" dirty="0"/>
              <a:t>Test Results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8473A-8AAA-7241-A08E-049DB0EC7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56893"/>
            <a:ext cx="9601200" cy="4810507"/>
          </a:xfrm>
        </p:spPr>
        <p:txBody>
          <a:bodyPr>
            <a:normAutofit/>
          </a:bodyPr>
          <a:lstStyle/>
          <a:p>
            <a:r>
              <a:rPr lang="en-US" dirty="0"/>
              <a:t>  No Sampled All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Sampled 40% of the positive reviews </a:t>
            </a:r>
          </a:p>
          <a:p>
            <a:pPr marL="987552" lvl="2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2F1454-7FFB-B840-A46C-CE2327435B28}"/>
              </a:ext>
            </a:extLst>
          </p:cNvPr>
          <p:cNvGraphicFramePr>
            <a:graphicFrameLocks noGrp="1"/>
          </p:cNvGraphicFramePr>
          <p:nvPr/>
        </p:nvGraphicFramePr>
        <p:xfrm>
          <a:off x="2583180" y="1543050"/>
          <a:ext cx="7580375" cy="2029968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0190">
                  <a:extLst>
                    <a:ext uri="{9D8B030D-6E8A-4147-A177-3AD203B41FA5}">
                      <a16:colId xmlns:a16="http://schemas.microsoft.com/office/drawing/2014/main" val="894546091"/>
                    </a:ext>
                  </a:extLst>
                </a:gridCol>
                <a:gridCol w="864305">
                  <a:extLst>
                    <a:ext uri="{9D8B030D-6E8A-4147-A177-3AD203B41FA5}">
                      <a16:colId xmlns:a16="http://schemas.microsoft.com/office/drawing/2014/main" val="4041838568"/>
                    </a:ext>
                  </a:extLst>
                </a:gridCol>
                <a:gridCol w="779291">
                  <a:extLst>
                    <a:ext uri="{9D8B030D-6E8A-4147-A177-3AD203B41FA5}">
                      <a16:colId xmlns:a16="http://schemas.microsoft.com/office/drawing/2014/main" val="2845089041"/>
                    </a:ext>
                  </a:extLst>
                </a:gridCol>
                <a:gridCol w="779291">
                  <a:extLst>
                    <a:ext uri="{9D8B030D-6E8A-4147-A177-3AD203B41FA5}">
                      <a16:colId xmlns:a16="http://schemas.microsoft.com/office/drawing/2014/main" val="882276121"/>
                    </a:ext>
                  </a:extLst>
                </a:gridCol>
                <a:gridCol w="1034332">
                  <a:extLst>
                    <a:ext uri="{9D8B030D-6E8A-4147-A177-3AD203B41FA5}">
                      <a16:colId xmlns:a16="http://schemas.microsoft.com/office/drawing/2014/main" val="4144373371"/>
                    </a:ext>
                  </a:extLst>
                </a:gridCol>
                <a:gridCol w="1034332">
                  <a:extLst>
                    <a:ext uri="{9D8B030D-6E8A-4147-A177-3AD203B41FA5}">
                      <a16:colId xmlns:a16="http://schemas.microsoft.com/office/drawing/2014/main" val="1818188173"/>
                    </a:ext>
                  </a:extLst>
                </a:gridCol>
                <a:gridCol w="949317">
                  <a:extLst>
                    <a:ext uri="{9D8B030D-6E8A-4147-A177-3AD203B41FA5}">
                      <a16:colId xmlns:a16="http://schemas.microsoft.com/office/drawing/2014/main" val="1660429854"/>
                    </a:ext>
                  </a:extLst>
                </a:gridCol>
                <a:gridCol w="949317">
                  <a:extLst>
                    <a:ext uri="{9D8B030D-6E8A-4147-A177-3AD203B41FA5}">
                      <a16:colId xmlns:a16="http://schemas.microsoft.com/office/drawing/2014/main" val="3823601491"/>
                    </a:ext>
                  </a:extLst>
                </a:gridCol>
              </a:tblGrid>
              <a:tr h="2664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Features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Accuracy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Recall 1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Recall 0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Precision 1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Precision 0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f1 score 1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f1 score 0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5897915"/>
                  </a:ext>
                </a:extLst>
              </a:tr>
              <a:tr h="2537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5000_small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0.78858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0.99999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0.00518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0.78836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0.88165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0.0103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1514000"/>
                  </a:ext>
                </a:extLst>
              </a:tr>
              <a:tr h="2410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7000_small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0.78889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0.99999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0.00663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0.99225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0.8818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0.01317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9118311"/>
                  </a:ext>
                </a:extLst>
              </a:tr>
              <a:tr h="2410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9000_small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0.78909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0.99999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0.00756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0.78876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0.8819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0.015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0359382"/>
                  </a:ext>
                </a:extLst>
              </a:tr>
              <a:tr h="2537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11000_small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0.99999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0.00808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0.78884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0.99363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0.88195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0.01602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6556227"/>
                  </a:ext>
                </a:extLst>
              </a:tr>
              <a:tr h="2664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5000_large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0.78378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0.99998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0.00704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0.78346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0.99133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0.87858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0.01397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51"/>
                  </a:ext>
                </a:extLst>
              </a:tr>
              <a:tr h="2537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7000_large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0.78424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0.99998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0.00917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0.78382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0.99113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0.8788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0.01817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5998479"/>
                  </a:ext>
                </a:extLst>
              </a:tr>
              <a:tr h="25374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9000_large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0.78451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0.99998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0.0104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0.78403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0.99412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0.87894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0.02059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58695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D11206D-CF03-8D4C-BD01-DC1F10EFE340}"/>
              </a:ext>
            </a:extLst>
          </p:cNvPr>
          <p:cNvGraphicFramePr>
            <a:graphicFrameLocks noGrp="1"/>
          </p:cNvGraphicFramePr>
          <p:nvPr/>
        </p:nvGraphicFramePr>
        <p:xfrm>
          <a:off x="2583178" y="4168140"/>
          <a:ext cx="7580377" cy="2029969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90190">
                  <a:extLst>
                    <a:ext uri="{9D8B030D-6E8A-4147-A177-3AD203B41FA5}">
                      <a16:colId xmlns:a16="http://schemas.microsoft.com/office/drawing/2014/main" val="630951506"/>
                    </a:ext>
                  </a:extLst>
                </a:gridCol>
                <a:gridCol w="864305">
                  <a:extLst>
                    <a:ext uri="{9D8B030D-6E8A-4147-A177-3AD203B41FA5}">
                      <a16:colId xmlns:a16="http://schemas.microsoft.com/office/drawing/2014/main" val="2697825033"/>
                    </a:ext>
                  </a:extLst>
                </a:gridCol>
                <a:gridCol w="779291">
                  <a:extLst>
                    <a:ext uri="{9D8B030D-6E8A-4147-A177-3AD203B41FA5}">
                      <a16:colId xmlns:a16="http://schemas.microsoft.com/office/drawing/2014/main" val="2804326074"/>
                    </a:ext>
                  </a:extLst>
                </a:gridCol>
                <a:gridCol w="779291">
                  <a:extLst>
                    <a:ext uri="{9D8B030D-6E8A-4147-A177-3AD203B41FA5}">
                      <a16:colId xmlns:a16="http://schemas.microsoft.com/office/drawing/2014/main" val="3719825837"/>
                    </a:ext>
                  </a:extLst>
                </a:gridCol>
                <a:gridCol w="1034332">
                  <a:extLst>
                    <a:ext uri="{9D8B030D-6E8A-4147-A177-3AD203B41FA5}">
                      <a16:colId xmlns:a16="http://schemas.microsoft.com/office/drawing/2014/main" val="3067968353"/>
                    </a:ext>
                  </a:extLst>
                </a:gridCol>
                <a:gridCol w="1034332">
                  <a:extLst>
                    <a:ext uri="{9D8B030D-6E8A-4147-A177-3AD203B41FA5}">
                      <a16:colId xmlns:a16="http://schemas.microsoft.com/office/drawing/2014/main" val="2677820965"/>
                    </a:ext>
                  </a:extLst>
                </a:gridCol>
                <a:gridCol w="949318">
                  <a:extLst>
                    <a:ext uri="{9D8B030D-6E8A-4147-A177-3AD203B41FA5}">
                      <a16:colId xmlns:a16="http://schemas.microsoft.com/office/drawing/2014/main" val="405028077"/>
                    </a:ext>
                  </a:extLst>
                </a:gridCol>
                <a:gridCol w="949318">
                  <a:extLst>
                    <a:ext uri="{9D8B030D-6E8A-4147-A177-3AD203B41FA5}">
                      <a16:colId xmlns:a16="http://schemas.microsoft.com/office/drawing/2014/main" val="1392810145"/>
                    </a:ext>
                  </a:extLst>
                </a:gridCol>
              </a:tblGrid>
              <a:tr h="27862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Features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Accuracy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Recall 1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Recall 0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Precision 1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Precision 0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f1 score 1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>
                          <a:effectLst/>
                        </a:rPr>
                        <a:t>f1 score 0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2919097"/>
                  </a:ext>
                </a:extLst>
              </a:tr>
              <a:tr h="25208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5000_small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0.91016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0.98734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0.62416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0.90685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0.9301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0.94538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0.74702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1954770"/>
                  </a:ext>
                </a:extLst>
              </a:tr>
              <a:tr h="2388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7000_small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0.91174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0.98719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0.63213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0.90863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0.93014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0.94628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0.75271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2907921"/>
                  </a:ext>
                </a:extLst>
              </a:tr>
              <a:tr h="2388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9000_small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0.9134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0.98715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0.64011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0.91043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0.93074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0.94724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0.75854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702526"/>
                  </a:ext>
                </a:extLst>
              </a:tr>
              <a:tr h="25208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11000_small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0.91445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0.98713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0.64513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0.91157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0.93117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0.94785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0.7622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6824531"/>
                  </a:ext>
                </a:extLst>
              </a:tr>
              <a:tr h="2653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5000_large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0.91169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0.97247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0.69332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0.9193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0.87515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0.94514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0.7737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0171501"/>
                  </a:ext>
                </a:extLst>
              </a:tr>
              <a:tr h="25208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</a:rPr>
                        <a:t>7000_large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0.91326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0.97281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0.69934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0.92079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0.87742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0.94608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0.77832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5414158"/>
                  </a:ext>
                </a:extLst>
              </a:tr>
              <a:tr h="25208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9000_large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0.91455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0.97322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0.70379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0.9219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0.87973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0.94686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0.78198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4172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019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5A63-E982-2D48-8211-6231F0E1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NAICS Code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492C-CF42-8347-B61B-7ED3AEF8E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84555"/>
            <a:ext cx="9601200" cy="4076298"/>
          </a:xfrm>
        </p:spPr>
        <p:txBody>
          <a:bodyPr/>
          <a:lstStyle/>
          <a:p>
            <a:r>
              <a:rPr lang="en-US" dirty="0"/>
              <a:t>Review polarity is in a range from -1 to 1</a:t>
            </a:r>
          </a:p>
          <a:p>
            <a:r>
              <a:rPr lang="en-US" dirty="0"/>
              <a:t>Need to be between 0 and 100</a:t>
            </a:r>
          </a:p>
          <a:p>
            <a:r>
              <a:rPr lang="en-US" dirty="0"/>
              <a:t>Scaled the polarity using:</a:t>
            </a:r>
          </a:p>
          <a:p>
            <a:pPr lvl="1"/>
            <a:r>
              <a:rPr lang="en-US" dirty="0"/>
              <a:t>((polarity – (-1) /(1 – (-1)) )* 100</a:t>
            </a:r>
          </a:p>
          <a:p>
            <a:r>
              <a:rPr lang="en-US" dirty="0"/>
              <a:t>Creates normalized scale across all NAICS Codes and social networking sites</a:t>
            </a:r>
          </a:p>
          <a:p>
            <a:r>
              <a:rPr lang="en-US" dirty="0"/>
              <a:t>Once normalized take mean score for all reviews by NAICS Code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D0BC58-23D0-DB43-ADE2-940DEBE9314F}"/>
              </a:ext>
            </a:extLst>
          </p:cNvPr>
          <p:cNvGraphicFramePr>
            <a:graphicFrameLocks noGrp="1"/>
          </p:cNvGraphicFramePr>
          <p:nvPr/>
        </p:nvGraphicFramePr>
        <p:xfrm>
          <a:off x="1602889" y="4813516"/>
          <a:ext cx="3356385" cy="1499617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118795">
                  <a:extLst>
                    <a:ext uri="{9D8B030D-6E8A-4147-A177-3AD203B41FA5}">
                      <a16:colId xmlns:a16="http://schemas.microsoft.com/office/drawing/2014/main" val="3891948064"/>
                    </a:ext>
                  </a:extLst>
                </a:gridCol>
                <a:gridCol w="1118795">
                  <a:extLst>
                    <a:ext uri="{9D8B030D-6E8A-4147-A177-3AD203B41FA5}">
                      <a16:colId xmlns:a16="http://schemas.microsoft.com/office/drawing/2014/main" val="2529474815"/>
                    </a:ext>
                  </a:extLst>
                </a:gridCol>
                <a:gridCol w="1118795">
                  <a:extLst>
                    <a:ext uri="{9D8B030D-6E8A-4147-A177-3AD203B41FA5}">
                      <a16:colId xmlns:a16="http://schemas.microsoft.com/office/drawing/2014/main" val="1632140620"/>
                    </a:ext>
                  </a:extLst>
                </a:gridCol>
              </a:tblGrid>
              <a:tr h="325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Features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7" marR="10177" marT="1017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No  Sample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7" marR="10177" marT="1017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Sample 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7" marR="10177" marT="10177" marB="0" anchor="ctr"/>
                </a:tc>
                <a:extLst>
                  <a:ext uri="{0D108BD9-81ED-4DB2-BD59-A6C34878D82A}">
                    <a16:rowId xmlns:a16="http://schemas.microsoft.com/office/drawing/2014/main" val="3088636791"/>
                  </a:ext>
                </a:extLst>
              </a:tr>
              <a:tr h="2935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5000</a:t>
                      </a:r>
                      <a:endParaRPr lang="en-US" sz="13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7" marR="10177" marT="1017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77.723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10177" marR="10177" marT="1017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63.566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10177" marR="10177" marT="10177" marB="0" anchor="ctr"/>
                </a:tc>
                <a:extLst>
                  <a:ext uri="{0D108BD9-81ED-4DB2-BD59-A6C34878D82A}">
                    <a16:rowId xmlns:a16="http://schemas.microsoft.com/office/drawing/2014/main" val="4123817718"/>
                  </a:ext>
                </a:extLst>
              </a:tr>
              <a:tr h="2935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7000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7" marR="10177" marT="1017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77.726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10177" marR="10177" marT="1017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63.596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10177" marR="10177" marT="10177" marB="0" anchor="ctr"/>
                </a:tc>
                <a:extLst>
                  <a:ext uri="{0D108BD9-81ED-4DB2-BD59-A6C34878D82A}">
                    <a16:rowId xmlns:a16="http://schemas.microsoft.com/office/drawing/2014/main" val="1214227568"/>
                  </a:ext>
                </a:extLst>
              </a:tr>
              <a:tr h="2935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9000</a:t>
                      </a:r>
                      <a:endParaRPr lang="en-US" sz="13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7" marR="10177" marT="1017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77.769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10177" marR="10177" marT="1017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63.649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10177" marR="10177" marT="10177" marB="0" anchor="ctr"/>
                </a:tc>
                <a:extLst>
                  <a:ext uri="{0D108BD9-81ED-4DB2-BD59-A6C34878D82A}">
                    <a16:rowId xmlns:a16="http://schemas.microsoft.com/office/drawing/2014/main" val="2244062848"/>
                  </a:ext>
                </a:extLst>
              </a:tr>
              <a:tr h="2935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11000</a:t>
                      </a:r>
                      <a:endParaRPr lang="en-US" sz="13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7" marR="10177" marT="1017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77.802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10177" marR="10177" marT="1017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63.703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10177" marR="10177" marT="10177" marB="0" anchor="ctr"/>
                </a:tc>
                <a:extLst>
                  <a:ext uri="{0D108BD9-81ED-4DB2-BD59-A6C34878D82A}">
                    <a16:rowId xmlns:a16="http://schemas.microsoft.com/office/drawing/2014/main" val="325667994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453AA8-9F13-464D-B78D-DB1477D48F32}"/>
              </a:ext>
            </a:extLst>
          </p:cNvPr>
          <p:cNvGraphicFramePr>
            <a:graphicFrameLocks noGrp="1"/>
          </p:cNvGraphicFramePr>
          <p:nvPr/>
        </p:nvGraphicFramePr>
        <p:xfrm>
          <a:off x="6009713" y="4813519"/>
          <a:ext cx="4866217" cy="149961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730209">
                  <a:extLst>
                    <a:ext uri="{9D8B030D-6E8A-4147-A177-3AD203B41FA5}">
                      <a16:colId xmlns:a16="http://schemas.microsoft.com/office/drawing/2014/main" val="376089801"/>
                    </a:ext>
                  </a:extLst>
                </a:gridCol>
                <a:gridCol w="1045336">
                  <a:extLst>
                    <a:ext uri="{9D8B030D-6E8A-4147-A177-3AD203B41FA5}">
                      <a16:colId xmlns:a16="http://schemas.microsoft.com/office/drawing/2014/main" val="64439519"/>
                    </a:ext>
                  </a:extLst>
                </a:gridCol>
                <a:gridCol w="1045336">
                  <a:extLst>
                    <a:ext uri="{9D8B030D-6E8A-4147-A177-3AD203B41FA5}">
                      <a16:colId xmlns:a16="http://schemas.microsoft.com/office/drawing/2014/main" val="2436006233"/>
                    </a:ext>
                  </a:extLst>
                </a:gridCol>
                <a:gridCol w="1045336">
                  <a:extLst>
                    <a:ext uri="{9D8B030D-6E8A-4147-A177-3AD203B41FA5}">
                      <a16:colId xmlns:a16="http://schemas.microsoft.com/office/drawing/2014/main" val="697523376"/>
                    </a:ext>
                  </a:extLst>
                </a:gridCol>
              </a:tblGrid>
              <a:tr h="3275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NAICS Code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5000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7000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9000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45" marR="12045" marT="12045" marB="0" anchor="ctr"/>
                </a:tc>
                <a:extLst>
                  <a:ext uri="{0D108BD9-81ED-4DB2-BD59-A6C34878D82A}">
                    <a16:rowId xmlns:a16="http://schemas.microsoft.com/office/drawing/2014/main" val="4282463887"/>
                  </a:ext>
                </a:extLst>
              </a:tr>
              <a:tr h="2930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AFS no sample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77.09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77.12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77.16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extLst>
                  <a:ext uri="{0D108BD9-81ED-4DB2-BD59-A6C34878D82A}">
                    <a16:rowId xmlns:a16="http://schemas.microsoft.com/office/drawing/2014/main" val="1509002179"/>
                  </a:ext>
                </a:extLst>
              </a:tr>
              <a:tr h="2930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AEF no sample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74.48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74.51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74.57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extLst>
                  <a:ext uri="{0D108BD9-81ED-4DB2-BD59-A6C34878D82A}">
                    <a16:rowId xmlns:a16="http://schemas.microsoft.com/office/drawing/2014/main" val="1042401348"/>
                  </a:ext>
                </a:extLst>
              </a:tr>
              <a:tr h="2930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AFS sample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62.92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63.01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63.04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extLst>
                  <a:ext uri="{0D108BD9-81ED-4DB2-BD59-A6C34878D82A}">
                    <a16:rowId xmlns:a16="http://schemas.microsoft.com/office/drawing/2014/main" val="3685147358"/>
                  </a:ext>
                </a:extLst>
              </a:tr>
              <a:tr h="2930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AEF sample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58.02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58.07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58.11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12045" marR="12045" marT="12045" marB="0" anchor="ctr"/>
                </a:tc>
                <a:extLst>
                  <a:ext uri="{0D108BD9-81ED-4DB2-BD59-A6C34878D82A}">
                    <a16:rowId xmlns:a16="http://schemas.microsoft.com/office/drawing/2014/main" val="13414413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D80A52D-C9BF-9C44-B24C-8BBFC9647483}"/>
              </a:ext>
            </a:extLst>
          </p:cNvPr>
          <p:cNvSpPr txBox="1"/>
          <p:nvPr/>
        </p:nvSpPr>
        <p:spPr>
          <a:xfrm>
            <a:off x="2017057" y="4252706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454,427 Reviews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A3510-D191-2140-8FCA-5344FC49203C}"/>
              </a:ext>
            </a:extLst>
          </p:cNvPr>
          <p:cNvSpPr txBox="1"/>
          <p:nvPr/>
        </p:nvSpPr>
        <p:spPr>
          <a:xfrm>
            <a:off x="7307889" y="4229476"/>
            <a:ext cx="226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1.1 million Reviews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CCF55-46F7-C149-926B-2D6DC4C45B06}"/>
              </a:ext>
            </a:extLst>
          </p:cNvPr>
          <p:cNvSpPr txBox="1"/>
          <p:nvPr/>
        </p:nvSpPr>
        <p:spPr>
          <a:xfrm>
            <a:off x="5873675" y="6389344"/>
            <a:ext cx="5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AFS = Accommodation &amp; Food Services   AEF = Arts, Entertainment &amp; Recreation  </a:t>
            </a:r>
          </a:p>
        </p:txBody>
      </p:sp>
    </p:spTree>
    <p:extLst>
      <p:ext uri="{BB962C8B-B14F-4D97-AF65-F5344CB8AC3E}">
        <p14:creationId xmlns:p14="http://schemas.microsoft.com/office/powerpoint/2010/main" val="199335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E1B1-6E08-914C-B9E6-E1A7C277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8680"/>
          </a:xfrm>
        </p:spPr>
        <p:txBody>
          <a:bodyPr/>
          <a:lstStyle/>
          <a:p>
            <a:r>
              <a:rPr lang="en-US" dirty="0"/>
              <a:t>Risk &amp; Improvement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DD6F-114F-3844-B4D7-E9A27A27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4491"/>
            <a:ext cx="9826978" cy="4707944"/>
          </a:xfrm>
        </p:spPr>
        <p:txBody>
          <a:bodyPr>
            <a:normAutofit/>
          </a:bodyPr>
          <a:lstStyle/>
          <a:p>
            <a:r>
              <a:rPr lang="en-US" dirty="0"/>
              <a:t>Risk domain specific lexicon:</a:t>
            </a:r>
          </a:p>
          <a:p>
            <a:pPr lvl="1"/>
            <a:r>
              <a:rPr lang="en-US" dirty="0"/>
              <a:t>When under sampling strength of positive words decreases</a:t>
            </a:r>
          </a:p>
          <a:p>
            <a:pPr lvl="2"/>
            <a:r>
              <a:rPr lang="en-US" dirty="0"/>
              <a:t>How much to under sample?</a:t>
            </a:r>
          </a:p>
          <a:p>
            <a:pPr lvl="2"/>
            <a:r>
              <a:rPr lang="en-US" dirty="0"/>
              <a:t>Is the polarity of the word accurate</a:t>
            </a:r>
          </a:p>
          <a:p>
            <a:pPr lvl="1"/>
            <a:r>
              <a:rPr lang="en-US" dirty="0"/>
              <a:t>Fake reviews or paid reviews</a:t>
            </a:r>
          </a:p>
          <a:p>
            <a:r>
              <a:rPr lang="en-US" dirty="0"/>
              <a:t>Improvement domain specific lexicon:</a:t>
            </a:r>
          </a:p>
          <a:p>
            <a:pPr lvl="1"/>
            <a:r>
              <a:rPr lang="en-US" dirty="0"/>
              <a:t>Add supervised learning algorithms into the process or just use lexicon methods</a:t>
            </a:r>
          </a:p>
          <a:p>
            <a:r>
              <a:rPr lang="en-US" dirty="0"/>
              <a:t>Risk Latent Dirichlet Allocation :</a:t>
            </a:r>
          </a:p>
          <a:p>
            <a:pPr lvl="1"/>
            <a:r>
              <a:rPr lang="en-US" dirty="0"/>
              <a:t>Number of topics (hundreds or 5-10)</a:t>
            </a:r>
          </a:p>
          <a:p>
            <a:pPr lvl="1"/>
            <a:endParaRPr lang="en-US" dirty="0"/>
          </a:p>
          <a:p>
            <a:pPr marL="530352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1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8110-5FA1-4FC3-A427-6AD67EE3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Flask_SA_final_Trim">
            <a:hlinkClick r:id="" action="ppaction://media"/>
            <a:extLst>
              <a:ext uri="{FF2B5EF4-FFF2-40B4-BE49-F238E27FC236}">
                <a16:creationId xmlns:a16="http://schemas.microsoft.com/office/drawing/2014/main" id="{79E9122C-5EB7-4D08-8E0A-74E4FBE714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78394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6341-AAA8-47B6-8F9A-FB13C9B9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&amp; Importance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CBCD-ACEA-476A-8E40-B083E61D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55259"/>
            <a:ext cx="9318978" cy="4231531"/>
          </a:xfrm>
        </p:spPr>
        <p:txBody>
          <a:bodyPr>
            <a:normAutofit/>
          </a:bodyPr>
          <a:lstStyle/>
          <a:p>
            <a:r>
              <a:rPr lang="en-US" sz="2200" dirty="0"/>
              <a:t>Goal: </a:t>
            </a:r>
          </a:p>
          <a:p>
            <a:pPr lvl="1"/>
            <a:r>
              <a:rPr lang="en-US" dirty="0"/>
              <a:t>Develop an assessment score (0-100) for NAICS Codes from reviews and ratings from social networking sites.</a:t>
            </a:r>
          </a:p>
          <a:p>
            <a:pPr marL="530352" lvl="1" indent="0">
              <a:buNone/>
            </a:pPr>
            <a:endParaRPr lang="en-US" dirty="0"/>
          </a:p>
          <a:p>
            <a:r>
              <a:rPr lang="en-US" sz="2200" dirty="0"/>
              <a:t>Importance: </a:t>
            </a:r>
          </a:p>
          <a:p>
            <a:pPr lvl="1"/>
            <a:r>
              <a:rPr lang="en-US" dirty="0"/>
              <a:t>Compare social networking sites by industry</a:t>
            </a:r>
          </a:p>
          <a:p>
            <a:pPr lvl="2"/>
            <a:r>
              <a:rPr lang="en-US" dirty="0"/>
              <a:t>Different social networking sites favor different industries </a:t>
            </a:r>
          </a:p>
          <a:p>
            <a:pPr lvl="1"/>
            <a:r>
              <a:rPr lang="en-US" dirty="0"/>
              <a:t>Compare industries within a social networking site </a:t>
            </a:r>
          </a:p>
          <a:p>
            <a:pPr lvl="2"/>
            <a:r>
              <a:rPr lang="en-US" dirty="0"/>
              <a:t>How do we create a score that could be used for all industries and multiple social networking sites? </a:t>
            </a:r>
          </a:p>
          <a:p>
            <a:pPr marL="53035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3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8884-5B85-4EDB-973B-F60D1BF10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520" y="1480930"/>
            <a:ext cx="8002007" cy="367202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Data Sources Exploration</a:t>
            </a:r>
            <a:r>
              <a:rPr lang="en-US" sz="48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31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2050-F981-7C44-83B7-BA9AD63A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Exploration: Indeed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E1FF-2460-8349-93D2-BBCE1D21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6138153" cy="3848100"/>
          </a:xfrm>
        </p:spPr>
        <p:txBody>
          <a:bodyPr>
            <a:normAutofit/>
          </a:bodyPr>
          <a:lstStyle/>
          <a:p>
            <a:r>
              <a:rPr lang="en-US" dirty="0"/>
              <a:t>Plenty of reviews for every industry </a:t>
            </a:r>
          </a:p>
          <a:p>
            <a:r>
              <a:rPr lang="en-US" dirty="0"/>
              <a:t>Easy to scrape</a:t>
            </a:r>
          </a:p>
          <a:p>
            <a:r>
              <a:rPr lang="en-US" dirty="0"/>
              <a:t>Indeed API</a:t>
            </a:r>
          </a:p>
          <a:p>
            <a:pPr lvl="1"/>
            <a:r>
              <a:rPr lang="en-US" dirty="0"/>
              <a:t>Must apply to become a publisher</a:t>
            </a:r>
          </a:p>
          <a:p>
            <a:pPr lvl="1"/>
            <a:r>
              <a:rPr lang="en-US" dirty="0"/>
              <a:t>Be part of a business or organization </a:t>
            </a:r>
          </a:p>
          <a:p>
            <a:pPr lvl="1"/>
            <a:r>
              <a:rPr lang="en-US" dirty="0"/>
              <a:t>Indeed has the right to place limits on access to any API</a:t>
            </a:r>
          </a:p>
          <a:p>
            <a:r>
              <a:rPr lang="en-US" dirty="0"/>
              <a:t>Reviews are only for the organization as a whole</a:t>
            </a:r>
          </a:p>
          <a:p>
            <a:endParaRPr lang="en-US" dirty="0"/>
          </a:p>
          <a:p>
            <a:pPr marL="530352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30352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63D2F-EB8B-6F48-BE5A-22E7A4C95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632" y="1730325"/>
            <a:ext cx="3808919" cy="1901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81C2DE-42BD-E04C-B17B-792EAD2A3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866" y="4377447"/>
            <a:ext cx="3513685" cy="2014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889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A57D-A186-2D4C-9707-33291AAB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Exploration: </a:t>
            </a:r>
            <a:r>
              <a:rPr lang="en-US" dirty="0" err="1"/>
              <a:t>Zocdoc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E47C-4A31-4D4F-ACCB-ED35BA2A9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US" dirty="0"/>
              <a:t>Great for health care industry </a:t>
            </a:r>
          </a:p>
          <a:p>
            <a:r>
              <a:rPr lang="en-US" dirty="0" err="1"/>
              <a:t>Zocdoc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Have to become a partner with ZOCDOC</a:t>
            </a:r>
          </a:p>
          <a:p>
            <a:pPr lvl="1"/>
            <a:r>
              <a:rPr lang="en-US" dirty="0"/>
              <a:t>Have to be approved </a:t>
            </a:r>
          </a:p>
          <a:p>
            <a:pPr lvl="1"/>
            <a:r>
              <a:rPr lang="en-US" dirty="0"/>
              <a:t>Be a medical company or have a medical practice</a:t>
            </a:r>
          </a:p>
          <a:p>
            <a:pPr lvl="1"/>
            <a:r>
              <a:rPr lang="en-US" dirty="0"/>
              <a:t>Free of cost &amp; No limits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D4CC4-86F2-2E4B-8940-5E7968AE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156" y="3713642"/>
            <a:ext cx="2693077" cy="2635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9DCCF-D370-8742-B541-037F4B793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87" y="1755844"/>
            <a:ext cx="3885660" cy="1476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349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CFA4-477E-4642-8335-F2FE1581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Exploration: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E03BB-11F8-F441-956A-4A6E528BC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6092190" cy="3581400"/>
          </a:xfrm>
        </p:spPr>
        <p:txBody>
          <a:bodyPr/>
          <a:lstStyle/>
          <a:p>
            <a:r>
              <a:rPr lang="en-US" dirty="0"/>
              <a:t>Plenty of reviews for each industry </a:t>
            </a:r>
          </a:p>
          <a:p>
            <a:r>
              <a:rPr lang="en-US" dirty="0"/>
              <a:t>Google Place API</a:t>
            </a:r>
          </a:p>
          <a:p>
            <a:pPr lvl="1"/>
            <a:r>
              <a:rPr lang="en-US" dirty="0"/>
              <a:t>Atmosphere Data (rating, reviews)</a:t>
            </a:r>
          </a:p>
          <a:p>
            <a:r>
              <a:rPr lang="en-US" dirty="0"/>
              <a:t>Pay as you go plan</a:t>
            </a:r>
          </a:p>
          <a:p>
            <a:r>
              <a:rPr lang="en-US" dirty="0"/>
              <a:t>Only 5 reviews per business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5CEBD-B63F-1C4E-B7BE-1C97B5FF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579" y="4619692"/>
            <a:ext cx="3797300" cy="158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D743E0-64BE-B44B-BA18-E64F550AA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65" y="2171700"/>
            <a:ext cx="3935727" cy="1810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165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40055-AFDD-46FD-87DA-E7953F11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Exploration: Glassdoor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940FE-6915-498F-BEF2-106673BB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7793182" cy="3969327"/>
          </a:xfrm>
        </p:spPr>
        <p:txBody>
          <a:bodyPr>
            <a:normAutofit/>
          </a:bodyPr>
          <a:lstStyle/>
          <a:p>
            <a:r>
              <a:rPr lang="en-US" dirty="0"/>
              <a:t>“Search ratings and reviews of over 600,000 companies worldwide.”</a:t>
            </a:r>
          </a:p>
          <a:p>
            <a:r>
              <a:rPr lang="en-US" dirty="0"/>
              <a:t>Doesn’t have API for reviews</a:t>
            </a:r>
          </a:p>
          <a:p>
            <a:r>
              <a:rPr lang="en-US" dirty="0"/>
              <a:t>Explored data size before requesting permission</a:t>
            </a:r>
          </a:p>
          <a:p>
            <a:r>
              <a:rPr lang="en-US" dirty="0" err="1"/>
              <a:t>Scrapy</a:t>
            </a:r>
            <a:r>
              <a:rPr lang="en-US" dirty="0"/>
              <a:t> – Spiders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i="0" dirty="0"/>
              <a:t>Inconsistent Results</a:t>
            </a:r>
          </a:p>
          <a:p>
            <a:pPr lvl="1"/>
            <a:r>
              <a:rPr lang="en-US" i="0" dirty="0"/>
              <a:t>Search redirected to other city's page</a:t>
            </a:r>
          </a:p>
          <a:p>
            <a:pPr lvl="1"/>
            <a:r>
              <a:rPr lang="en-US" i="0" dirty="0"/>
              <a:t>Showed other cities, states, countries</a:t>
            </a:r>
          </a:p>
        </p:txBody>
      </p:sp>
      <p:pic>
        <p:nvPicPr>
          <p:cNvPr id="1028" name="Picture 4" descr="Image result for glassdoor">
            <a:extLst>
              <a:ext uri="{FF2B5EF4-FFF2-40B4-BE49-F238E27FC236}">
                <a16:creationId xmlns:a16="http://schemas.microsoft.com/office/drawing/2014/main" id="{DC4D0104-9E59-4947-9867-10BC1902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891" y="2285999"/>
            <a:ext cx="2627740" cy="12780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624BB-D012-4F88-9767-CC19A70A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901" y="4114799"/>
            <a:ext cx="3792730" cy="18539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994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9E21-3B7B-4E0F-87D8-BBD837D1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Exploration: Facebook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5FEE-26BB-4352-B531-5A9556AEF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588598" cy="3581400"/>
          </a:xfrm>
        </p:spPr>
        <p:txBody>
          <a:bodyPr>
            <a:normAutofit/>
          </a:bodyPr>
          <a:lstStyle/>
          <a:p>
            <a:r>
              <a:rPr lang="en-US" i="0" dirty="0"/>
              <a:t>Facebook:</a:t>
            </a:r>
          </a:p>
          <a:p>
            <a:pPr lvl="1"/>
            <a:r>
              <a:rPr lang="en-US" i="0" dirty="0"/>
              <a:t>Graph API Explorer or Access Token</a:t>
            </a:r>
          </a:p>
          <a:p>
            <a:pPr lvl="1"/>
            <a:r>
              <a:rPr lang="en-US" i="0" dirty="0"/>
              <a:t>Ratings and Reviews for a business Facebook Page</a:t>
            </a:r>
          </a:p>
          <a:p>
            <a:pPr lvl="1"/>
            <a:r>
              <a:rPr lang="en-US" i="0" dirty="0"/>
              <a:t>Need User ID for a Business</a:t>
            </a:r>
          </a:p>
        </p:txBody>
      </p:sp>
      <p:pic>
        <p:nvPicPr>
          <p:cNvPr id="2054" name="Picture 6" descr="Image result for facebook graph api">
            <a:extLst>
              <a:ext uri="{FF2B5EF4-FFF2-40B4-BE49-F238E27FC236}">
                <a16:creationId xmlns:a16="http://schemas.microsoft.com/office/drawing/2014/main" id="{84D9880D-99CC-442D-BD5B-55855AE0C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446" y="1579500"/>
            <a:ext cx="3251091" cy="24383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8" descr="Image result for facebook logo">
            <a:extLst>
              <a:ext uri="{FF2B5EF4-FFF2-40B4-BE49-F238E27FC236}">
                <a16:creationId xmlns:a16="http://schemas.microsoft.com/office/drawing/2014/main" id="{7D824B1C-3978-4BA9-94EC-533B82645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198" y="1875600"/>
            <a:ext cx="1846118" cy="18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B280B-026D-4BF9-B1D4-BE49EC583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446" y="4507170"/>
            <a:ext cx="2466975" cy="1981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621409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7306</TotalTime>
  <Words>1837</Words>
  <Application>Microsoft Office PowerPoint</Application>
  <PresentationFormat>Widescreen</PresentationFormat>
  <Paragraphs>426</Paragraphs>
  <Slides>25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Franklin Gothic Book</vt:lpstr>
      <vt:lpstr>Helvetica Neue</vt:lpstr>
      <vt:lpstr>Wingdings</vt:lpstr>
      <vt:lpstr>Crop</vt:lpstr>
      <vt:lpstr> business Assessment scores using yelp reviews</vt:lpstr>
      <vt:lpstr>What are NAICS Codes</vt:lpstr>
      <vt:lpstr>Goal &amp; Importance </vt:lpstr>
      <vt:lpstr>Data Sources Exploration </vt:lpstr>
      <vt:lpstr>Data Sources Exploration: Indeed</vt:lpstr>
      <vt:lpstr>Data Sources Exploration: Zocdoc</vt:lpstr>
      <vt:lpstr>Data Sources Exploration: Google</vt:lpstr>
      <vt:lpstr>Data Sources Exploration: Glassdoor</vt:lpstr>
      <vt:lpstr>Data Sources Exploration: Facebook</vt:lpstr>
      <vt:lpstr>Data Sources Exploration: Yelp</vt:lpstr>
      <vt:lpstr>TEXT MINING: YELP REVIEWS</vt:lpstr>
      <vt:lpstr>Text Mining:  Yelp Dataset</vt:lpstr>
      <vt:lpstr>Preprocessing  Dataset</vt:lpstr>
      <vt:lpstr>Sentiment Analysis Methods </vt:lpstr>
      <vt:lpstr>Latent Dirichlet Allocation</vt:lpstr>
      <vt:lpstr>pyLDAvis</vt:lpstr>
      <vt:lpstr>LdaMultiCore</vt:lpstr>
      <vt:lpstr>domain specific lexicon Methodology  </vt:lpstr>
      <vt:lpstr>Methodology From </vt:lpstr>
      <vt:lpstr>Methodology </vt:lpstr>
      <vt:lpstr> Domain Lexicon </vt:lpstr>
      <vt:lpstr>Test Results  </vt:lpstr>
      <vt:lpstr>The NAICS Code Score</vt:lpstr>
      <vt:lpstr>Risk &amp; Improvement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mining- NAICS CODES   Yelp dataset</dc:title>
  <dc:creator>Ankur Patel</dc:creator>
  <cp:lastModifiedBy>Ankur Patel</cp:lastModifiedBy>
  <cp:revision>278</cp:revision>
  <dcterms:created xsi:type="dcterms:W3CDTF">2019-11-07T06:08:32Z</dcterms:created>
  <dcterms:modified xsi:type="dcterms:W3CDTF">2020-02-24T03:31:59Z</dcterms:modified>
</cp:coreProperties>
</file>